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Inter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5">
          <p15:clr>
            <a:srgbClr val="9AA0A6"/>
          </p15:clr>
        </p15:guide>
        <p15:guide id="2" orient="horz" pos="245">
          <p15:clr>
            <a:srgbClr val="9AA0A6"/>
          </p15:clr>
        </p15:guide>
        <p15:guide id="3" orient="horz" pos="213">
          <p15:clr>
            <a:srgbClr val="9AA0A6"/>
          </p15:clr>
        </p15:guide>
        <p15:guide id="4" orient="horz" pos="245">
          <p15:clr>
            <a:srgbClr val="9AA0A6"/>
          </p15:clr>
        </p15:guide>
        <p15:guide id="5" orient="horz" pos="196">
          <p15:clr>
            <a:srgbClr val="9AA0A6"/>
          </p15:clr>
        </p15:guide>
        <p15:guide id="6" orient="horz" pos="245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8" roundtripDataSignature="AMtx7miGCwiqm4/dZWRbFDcHC2ZkOA4w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5" orient="horz"/>
        <p:guide pos="245" orient="horz"/>
        <p:guide pos="213" orient="horz"/>
        <p:guide pos="245" orient="horz"/>
        <p:guide pos="196" orient="horz"/>
        <p:guide pos="24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Inter-bold.fntdata"/><Relationship Id="rId12" Type="http://schemas.openxmlformats.org/officeDocument/2006/relationships/slide" Target="slides/slide7.xml"/><Relationship Id="rId56" Type="http://schemas.openxmlformats.org/officeDocument/2006/relationships/font" Target="fonts/Inter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sg/Mobile-Whiteboard-Magnetic-Double-Sided-Rolling/dp/B083NC6SPZ?th=1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sg/Mobile-Whiteboard-Magnetic-Double-Sided-Rolling/dp/B083NC6SPZ?th=1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The_A-Team_(season_4)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The_A-Team_(season_4)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6f067db3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86f067db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6f067db3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86f067db3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ec82bf5d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5ec82bf5d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https://www.linkedin.com/in/alhuger/?originalSubdomain=ca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853ed72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9853ed728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ec82bf5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5ec82bf5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aea94f90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5aea94f90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Security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Security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bf4ac6f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8bf4ac6f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60275becb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60275becb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https://www.amazon.sg/Mobile-Whiteboard-Magnetic-Double-Sided-Rolling/dp/B083NC6SPZ?th=1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0275becb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60275becb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https://www.amazon.sg/Mobile-Whiteboard-Magnetic-Double-Sided-Rolling/dp/B083NC6SPZ?th=1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6e677a6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96e677a6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6e677a6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96e677a6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0275bec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60275bec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60275bec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60275bec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60275bec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60275bec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https://en.wikipedia.org/wiki/The_A-Team_(season_4)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6f067db3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286f067db3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966ed722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2966ed722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e53d66241b1c96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7e53d66241b1c96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https://en.wikipedia.org/wiki/The_A-Team_(season_4)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8bf4ac6fe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28bf4ac6fe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9845896c5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29845896c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Source: Wiki media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 — Dark background" type="secHead">
  <p:cSld name="SECTION_HEADER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6"/>
          <p:cNvSpPr txBox="1"/>
          <p:nvPr>
            <p:ph idx="1" type="subTitle"/>
          </p:nvPr>
        </p:nvSpPr>
        <p:spPr>
          <a:xfrm>
            <a:off x="365700" y="2743200"/>
            <a:ext cx="841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" name="Google Shape;1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79000" y="1053207"/>
            <a:ext cx="586000" cy="7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6"/>
          <p:cNvSpPr/>
          <p:nvPr/>
        </p:nvSpPr>
        <p:spPr>
          <a:xfrm>
            <a:off x="4480500" y="1992427"/>
            <a:ext cx="1830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6"/>
          <p:cNvSpPr txBox="1"/>
          <p:nvPr>
            <p:ph type="ctrTitle"/>
          </p:nvPr>
        </p:nvSpPr>
        <p:spPr>
          <a:xfrm>
            <a:off x="0" y="2286000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White background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Dark background Circles">
  <p:cSld name="TITLE_ONLY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2" name="Google Shape;52;p56"/>
          <p:cNvSpPr/>
          <p:nvPr/>
        </p:nvSpPr>
        <p:spPr>
          <a:xfrm>
            <a:off x="3714163" y="-761925"/>
            <a:ext cx="4076700" cy="4076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6"/>
          <p:cNvSpPr/>
          <p:nvPr/>
        </p:nvSpPr>
        <p:spPr>
          <a:xfrm>
            <a:off x="4130713" y="-345375"/>
            <a:ext cx="3243600" cy="32439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6"/>
          <p:cNvSpPr/>
          <p:nvPr/>
        </p:nvSpPr>
        <p:spPr>
          <a:xfrm>
            <a:off x="4549963" y="73875"/>
            <a:ext cx="2405100" cy="24051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6"/>
          <p:cNvSpPr/>
          <p:nvPr/>
        </p:nvSpPr>
        <p:spPr>
          <a:xfrm>
            <a:off x="2477363" y="3559350"/>
            <a:ext cx="3045600" cy="3045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6"/>
          <p:cNvSpPr/>
          <p:nvPr/>
        </p:nvSpPr>
        <p:spPr>
          <a:xfrm>
            <a:off x="2788533" y="3870520"/>
            <a:ext cx="2422800" cy="24231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6"/>
          <p:cNvSpPr/>
          <p:nvPr/>
        </p:nvSpPr>
        <p:spPr>
          <a:xfrm>
            <a:off x="3101720" y="4183708"/>
            <a:ext cx="1797300" cy="1797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6"/>
          <p:cNvSpPr/>
          <p:nvPr/>
        </p:nvSpPr>
        <p:spPr>
          <a:xfrm>
            <a:off x="7269613" y="2363625"/>
            <a:ext cx="6041700" cy="6041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6"/>
          <p:cNvSpPr/>
          <p:nvPr/>
        </p:nvSpPr>
        <p:spPr>
          <a:xfrm>
            <a:off x="7790869" y="2678607"/>
            <a:ext cx="4806900" cy="4807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6"/>
          <p:cNvSpPr/>
          <p:nvPr/>
        </p:nvSpPr>
        <p:spPr>
          <a:xfrm>
            <a:off x="8302078" y="3300040"/>
            <a:ext cx="3564600" cy="356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6"/>
          <p:cNvSpPr/>
          <p:nvPr/>
        </p:nvSpPr>
        <p:spPr>
          <a:xfrm>
            <a:off x="3482857" y="4564844"/>
            <a:ext cx="1035000" cy="103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6"/>
          <p:cNvSpPr txBox="1"/>
          <p:nvPr/>
        </p:nvSpPr>
        <p:spPr>
          <a:xfrm>
            <a:off x="1506775" y="1460275"/>
            <a:ext cx="45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Dark background with dots">
  <p:cSld name="ONE_COLUMN_TEXT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7"/>
          <p:cNvPicPr preferRelativeResize="0"/>
          <p:nvPr/>
        </p:nvPicPr>
        <p:blipFill rotWithShape="1">
          <a:blip r:embed="rId2">
            <a:alphaModFix amt="50000"/>
          </a:blip>
          <a:srcRect b="6870" l="0" r="0" t="0"/>
          <a:stretch/>
        </p:blipFill>
        <p:spPr>
          <a:xfrm>
            <a:off x="175075" y="176738"/>
            <a:ext cx="8793850" cy="47900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7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57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67" name="Google Shape;6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image">
  <p:cSld name="MAIN_POINT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8"/>
          <p:cNvSpPr txBox="1"/>
          <p:nvPr>
            <p:ph idx="1" type="body"/>
          </p:nvPr>
        </p:nvSpPr>
        <p:spPr>
          <a:xfrm>
            <a:off x="804650" y="1497600"/>
            <a:ext cx="35208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sp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0" name="Google Shape;70;p58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2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2" name="Google Shape;72;p58"/>
          <p:cNvSpPr/>
          <p:nvPr>
            <p:ph idx="3" type="pic"/>
          </p:nvPr>
        </p:nvSpPr>
        <p:spPr>
          <a:xfrm>
            <a:off x="4818550" y="1497600"/>
            <a:ext cx="3520800" cy="2523900"/>
          </a:xfrm>
          <a:prstGeom prst="roundRect">
            <a:avLst>
              <a:gd fmla="val 420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2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9"/>
          <p:cNvSpPr txBox="1"/>
          <p:nvPr>
            <p:ph idx="1" type="body"/>
          </p:nvPr>
        </p:nvSpPr>
        <p:spPr>
          <a:xfrm>
            <a:off x="2811600" y="1518825"/>
            <a:ext cx="35199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sp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" name="Google Shape;75;p59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6" name="Google Shape;76;p59"/>
          <p:cNvSpPr txBox="1"/>
          <p:nvPr>
            <p:ph idx="2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with box">
  <p:cSld name="MAIN_POINT_1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0"/>
          <p:cNvSpPr txBox="1"/>
          <p:nvPr>
            <p:ph idx="1" type="body"/>
          </p:nvPr>
        </p:nvSpPr>
        <p:spPr>
          <a:xfrm>
            <a:off x="2572050" y="1603650"/>
            <a:ext cx="3999900" cy="19362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9" name="Google Shape;79;p60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2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— small box">
  <p:cSld name="CAPTION_ONLY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1"/>
          <p:cNvSpPr txBox="1"/>
          <p:nvPr/>
        </p:nvSpPr>
        <p:spPr>
          <a:xfrm>
            <a:off x="8778250" y="420225"/>
            <a:ext cx="496800" cy="42798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61"/>
          <p:cNvPicPr preferRelativeResize="0"/>
          <p:nvPr/>
        </p:nvPicPr>
        <p:blipFill rotWithShape="1">
          <a:blip r:embed="rId2">
            <a:alphaModFix amt="50000"/>
          </a:blip>
          <a:srcRect b="14670" l="44914" r="48550" t="3736"/>
          <a:stretch/>
        </p:blipFill>
        <p:spPr>
          <a:xfrm>
            <a:off x="8739300" y="459850"/>
            <a:ext cx="574706" cy="419629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1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5" name="Google Shape;85;p61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— medium box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2"/>
          <p:cNvSpPr txBox="1"/>
          <p:nvPr/>
        </p:nvSpPr>
        <p:spPr>
          <a:xfrm>
            <a:off x="7644375" y="420225"/>
            <a:ext cx="1630800" cy="42798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62"/>
          <p:cNvPicPr preferRelativeResize="0"/>
          <p:nvPr/>
        </p:nvPicPr>
        <p:blipFill rotWithShape="1">
          <a:blip r:embed="rId2">
            <a:alphaModFix amt="50000"/>
          </a:blip>
          <a:srcRect b="14670" l="32903" r="48548" t="3736"/>
          <a:stretch/>
        </p:blipFill>
        <p:spPr>
          <a:xfrm>
            <a:off x="7644375" y="459850"/>
            <a:ext cx="1630925" cy="41962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2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0" name="Google Shape;90;p62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853ed7283_0_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4" name="Google Shape;94;g29853ed7283_0_8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5" name="Google Shape;95;g29853ed7283_0_8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9853ed7283_0_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9853ed7283_0_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Dark background" type="titleOnly">
  <p:cSld name="TITLE_ONLY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7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— large box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8"/>
          <p:cNvSpPr txBox="1"/>
          <p:nvPr/>
        </p:nvSpPr>
        <p:spPr>
          <a:xfrm>
            <a:off x="5358375" y="420225"/>
            <a:ext cx="3916800" cy="4279800"/>
          </a:xfrm>
          <a:prstGeom prst="rect">
            <a:avLst/>
          </a:prstGeom>
          <a:solidFill>
            <a:schemeClr val="dk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48"/>
          <p:cNvPicPr preferRelativeResize="0"/>
          <p:nvPr/>
        </p:nvPicPr>
        <p:blipFill rotWithShape="1">
          <a:blip r:embed="rId2">
            <a:alphaModFix amt="50000"/>
          </a:blip>
          <a:srcRect b="14670" l="6543" r="48551" t="3736"/>
          <a:stretch/>
        </p:blipFill>
        <p:spPr>
          <a:xfrm>
            <a:off x="5326550" y="459850"/>
            <a:ext cx="3948750" cy="4196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8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" name="Google Shape;22;p48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_TITLE_AND_DESCRIPTION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9"/>
          <p:cNvPicPr preferRelativeResize="0"/>
          <p:nvPr/>
        </p:nvPicPr>
        <p:blipFill rotWithShape="1">
          <a:blip r:embed="rId2">
            <a:alphaModFix amt="50000"/>
          </a:blip>
          <a:srcRect b="6870" l="0" r="0" t="0"/>
          <a:stretch/>
        </p:blipFill>
        <p:spPr>
          <a:xfrm flipH="1" rot="10800000">
            <a:off x="244425" y="122437"/>
            <a:ext cx="8655150" cy="47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9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kground">
  <p:cSld name="CUSTOM_1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— White background 2">
  <p:cSld name="TITLE_AND_TWO_COLUMNS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1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" name="Google Shape;31;p51"/>
          <p:cNvSpPr txBox="1"/>
          <p:nvPr>
            <p:ph idx="1" type="subTitle"/>
          </p:nvPr>
        </p:nvSpPr>
        <p:spPr>
          <a:xfrm>
            <a:off x="365750" y="680925"/>
            <a:ext cx="21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with dots">
  <p:cSld name="CUSTOM_2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2"/>
          <p:cNvPicPr preferRelativeResize="0"/>
          <p:nvPr/>
        </p:nvPicPr>
        <p:blipFill rotWithShape="1">
          <a:blip r:embed="rId2">
            <a:alphaModFix amt="50000"/>
          </a:blip>
          <a:srcRect b="6870" l="0" r="0" t="0"/>
          <a:stretch/>
        </p:blipFill>
        <p:spPr>
          <a:xfrm flipH="1" rot="10800000">
            <a:off x="175075" y="176750"/>
            <a:ext cx="8793850" cy="45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 — White background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idx="1" type="subTitle"/>
          </p:nvPr>
        </p:nvSpPr>
        <p:spPr>
          <a:xfrm>
            <a:off x="365700" y="2743200"/>
            <a:ext cx="841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7" name="Google Shape;37;p53"/>
          <p:cNvSpPr/>
          <p:nvPr/>
        </p:nvSpPr>
        <p:spPr>
          <a:xfrm>
            <a:off x="4480500" y="1974502"/>
            <a:ext cx="1830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3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9" name="Google Shape;3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0538" y="1142825"/>
            <a:ext cx="339471" cy="43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 — Dark background with dots" type="tx">
  <p:cSld name="TITLE_AND_BODY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4"/>
          <p:cNvPicPr preferRelativeResize="0"/>
          <p:nvPr/>
        </p:nvPicPr>
        <p:blipFill rotWithShape="1">
          <a:blip r:embed="rId2">
            <a:alphaModFix amt="50000"/>
          </a:blip>
          <a:srcRect b="6870" l="0" r="0" t="0"/>
          <a:stretch/>
        </p:blipFill>
        <p:spPr>
          <a:xfrm flipH="1" rot="10800000">
            <a:off x="175075" y="176749"/>
            <a:ext cx="8793850" cy="4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4"/>
          <p:cNvSpPr txBox="1"/>
          <p:nvPr>
            <p:ph idx="1" type="subTitle"/>
          </p:nvPr>
        </p:nvSpPr>
        <p:spPr>
          <a:xfrm>
            <a:off x="365700" y="2743200"/>
            <a:ext cx="841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3" name="Google Shape;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3574" y="1142815"/>
            <a:ext cx="336856" cy="4320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4"/>
          <p:cNvSpPr/>
          <p:nvPr/>
        </p:nvSpPr>
        <p:spPr>
          <a:xfrm>
            <a:off x="4480500" y="1974502"/>
            <a:ext cx="1830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4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2506350" y="1633350"/>
            <a:ext cx="41313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○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■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○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■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○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■"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22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5"/>
          <p:cNvSpPr txBox="1"/>
          <p:nvPr/>
        </p:nvSpPr>
        <p:spPr>
          <a:xfrm>
            <a:off x="7778625" y="47548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@mcdwayne</a:t>
            </a:r>
            <a:endParaRPr b="0" i="0" sz="14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30">
          <p15:clr>
            <a:srgbClr val="EA4335"/>
          </p15:clr>
        </p15:guide>
        <p15:guide id="2" orient="horz" pos="230">
          <p15:clr>
            <a:srgbClr val="EA4335"/>
          </p15:clr>
        </p15:guide>
        <p15:guide id="3" pos="265">
          <p15:clr>
            <a:srgbClr val="EA4335"/>
          </p15:clr>
        </p15:guide>
        <p15:guide id="4" pos="2304">
          <p15:clr>
            <a:srgbClr val="FFD966"/>
          </p15:clr>
        </p15:guide>
        <p15:guide id="5" pos="2339">
          <p15:clr>
            <a:srgbClr val="FFD966"/>
          </p15:clr>
        </p15:guide>
        <p15:guide id="6" pos="2650">
          <p15:clr>
            <a:srgbClr val="FFD966"/>
          </p15:clr>
        </p15:guide>
        <p15:guide id="7" pos="2684">
          <p15:clr>
            <a:srgbClr val="FFD966"/>
          </p15:clr>
        </p15:guide>
        <p15:guide id="8" pos="3341">
          <p15:clr>
            <a:srgbClr val="FFD966"/>
          </p15:clr>
        </p15:guide>
        <p15:guide id="9" pos="3375">
          <p15:clr>
            <a:srgbClr val="FFD966"/>
          </p15:clr>
        </p15:guide>
        <p15:guide id="10" pos="4781">
          <p15:clr>
            <a:srgbClr val="FFD966"/>
          </p15:clr>
        </p15:guide>
        <p15:guide id="11" pos="4815">
          <p15:clr>
            <a:srgbClr val="FFD966"/>
          </p15:clr>
        </p15:guide>
        <p15:guide id="12" pos="5495">
          <p15:clr>
            <a:srgbClr val="EA4335"/>
          </p15:clr>
        </p15:guide>
        <p15:guide id="13" pos="5530">
          <p15:clr>
            <a:srgbClr val="EA4335"/>
          </p15:clr>
        </p15:guide>
        <p15:guide id="14" orient="horz" pos="265">
          <p15:clr>
            <a:srgbClr val="EA4335"/>
          </p15:clr>
        </p15:guide>
        <p15:guide id="15" orient="horz" pos="461">
          <p15:clr>
            <a:srgbClr val="FFD966"/>
          </p15:clr>
        </p15:guide>
        <p15:guide id="16" orient="horz" pos="495">
          <p15:clr>
            <a:srgbClr val="FFD966"/>
          </p15:clr>
        </p15:guide>
        <p15:guide id="17" orient="horz" pos="2730">
          <p15:clr>
            <a:srgbClr val="FFD966"/>
          </p15:clr>
        </p15:guide>
        <p15:guide id="18" orient="horz" pos="2765">
          <p15:clr>
            <a:srgbClr val="FFD966"/>
          </p15:clr>
        </p15:guide>
        <p15:guide id="19" orient="horz" pos="2961">
          <p15:clr>
            <a:srgbClr val="EA4335"/>
          </p15:clr>
        </p15:guide>
        <p15:guide id="20" orient="horz" pos="29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4.jpg"/><Relationship Id="rId5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5" Type="http://schemas.openxmlformats.org/officeDocument/2006/relationships/image" Target="../media/image19.png"/><Relationship Id="rId6" Type="http://schemas.openxmlformats.org/officeDocument/2006/relationships/hyperlink" Target="https://podcasts.apple.com/us/podcast/the-security-repo/id1634401017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14.jpg"/><Relationship Id="rId5" Type="http://schemas.openxmlformats.org/officeDocument/2006/relationships/image" Target="../media/image1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5" Type="http://schemas.openxmlformats.org/officeDocument/2006/relationships/image" Target="../media/image19.png"/><Relationship Id="rId6" Type="http://schemas.openxmlformats.org/officeDocument/2006/relationships/hyperlink" Target="https://podcasts.apple.com/us/podcast/the-security-repo/id1634401017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/>
          <p:nvPr>
            <p:ph type="ctrTitle"/>
          </p:nvPr>
        </p:nvSpPr>
        <p:spPr>
          <a:xfrm>
            <a:off x="1" y="2548425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 you know where your secrets are?</a:t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Exploring the problem of secret sprawl and secret management maturity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3" name="Google Shape;10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438" y="3857925"/>
            <a:ext cx="3985125" cy="7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g286f067db34_0_2"/>
          <p:cNvCxnSpPr>
            <a:stCxn id="212" idx="0"/>
            <a:endCxn id="213" idx="1"/>
          </p:cNvCxnSpPr>
          <p:nvPr/>
        </p:nvCxnSpPr>
        <p:spPr>
          <a:xfrm flipH="1" rot="10800000">
            <a:off x="4733825" y="1606950"/>
            <a:ext cx="931800" cy="54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" name="Google Shape;214;g286f067db34_0_2"/>
          <p:cNvSpPr/>
          <p:nvPr/>
        </p:nvSpPr>
        <p:spPr>
          <a:xfrm>
            <a:off x="5482700" y="2038525"/>
            <a:ext cx="3025200" cy="25242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86f067db34_0_2"/>
          <p:cNvSpPr txBox="1"/>
          <p:nvPr>
            <p:ph idx="4294967295"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Toyota – October 2022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3" name="Google Shape;213;g286f067db34_0_2"/>
          <p:cNvSpPr/>
          <p:nvPr/>
        </p:nvSpPr>
        <p:spPr>
          <a:xfrm>
            <a:off x="5665588" y="1318250"/>
            <a:ext cx="1416000" cy="5772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Toyota 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Subcontractor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86f067db34_0_2"/>
          <p:cNvSpPr/>
          <p:nvPr/>
        </p:nvSpPr>
        <p:spPr>
          <a:xfrm>
            <a:off x="7265900" y="2149050"/>
            <a:ext cx="1155300" cy="1836300"/>
          </a:xfrm>
          <a:prstGeom prst="roundRect">
            <a:avLst>
              <a:gd fmla="val 16667" name="adj"/>
            </a:avLst>
          </a:prstGeom>
          <a:solidFill>
            <a:srgbClr val="ED4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GitHub Repo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86f067db34_0_2"/>
          <p:cNvSpPr txBox="1"/>
          <p:nvPr/>
        </p:nvSpPr>
        <p:spPr>
          <a:xfrm>
            <a:off x="365750" y="1431900"/>
            <a:ext cx="2360100" cy="30114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Private T-Connect repo, that included a key to production data server, cloned and pushed to a public GitHub repo. This exposed data of 296,000 customers for 5 years.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86f067db34_0_2"/>
          <p:cNvSpPr txBox="1"/>
          <p:nvPr/>
        </p:nvSpPr>
        <p:spPr>
          <a:xfrm>
            <a:off x="365750" y="631375"/>
            <a:ext cx="4434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Found by a third party security researcher</a:t>
            </a:r>
            <a:endParaRPr b="1" i="0" sz="1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86f067db34_0_2"/>
          <p:cNvSpPr txBox="1"/>
          <p:nvPr/>
        </p:nvSpPr>
        <p:spPr>
          <a:xfrm>
            <a:off x="5905650" y="2535775"/>
            <a:ext cx="132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Publicly Accessible</a:t>
            </a:r>
            <a:endParaRPr b="1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86f067db34_0_2"/>
          <p:cNvSpPr/>
          <p:nvPr/>
        </p:nvSpPr>
        <p:spPr>
          <a:xfrm>
            <a:off x="4206875" y="2149050"/>
            <a:ext cx="1053900" cy="18363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 GitHub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86f067db34_0_2"/>
          <p:cNvSpPr/>
          <p:nvPr/>
        </p:nvSpPr>
        <p:spPr>
          <a:xfrm>
            <a:off x="5795938" y="3699300"/>
            <a:ext cx="1155300" cy="6933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Data Server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g286f067db34_0_2"/>
          <p:cNvCxnSpPr>
            <a:stCxn id="212" idx="2"/>
            <a:endCxn id="220" idx="1"/>
          </p:cNvCxnSpPr>
          <p:nvPr/>
        </p:nvCxnSpPr>
        <p:spPr>
          <a:xfrm>
            <a:off x="4733825" y="3985350"/>
            <a:ext cx="1062000" cy="6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g286f067db34_0_2"/>
          <p:cNvCxnSpPr>
            <a:stCxn id="216" idx="2"/>
            <a:endCxn id="220" idx="3"/>
          </p:cNvCxnSpPr>
          <p:nvPr/>
        </p:nvCxnSpPr>
        <p:spPr>
          <a:xfrm flipH="1">
            <a:off x="6951350" y="3985350"/>
            <a:ext cx="892200" cy="6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g286f067db34_0_2"/>
          <p:cNvCxnSpPr>
            <a:stCxn id="213" idx="3"/>
            <a:endCxn id="216" idx="0"/>
          </p:cNvCxnSpPr>
          <p:nvPr/>
        </p:nvCxnSpPr>
        <p:spPr>
          <a:xfrm>
            <a:off x="7081588" y="1606850"/>
            <a:ext cx="762000" cy="54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24" name="Google Shape;224;g286f067db34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386" y="1615950"/>
            <a:ext cx="1897712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86f067db34_0_2"/>
          <p:cNvSpPr/>
          <p:nvPr/>
        </p:nvSpPr>
        <p:spPr>
          <a:xfrm>
            <a:off x="7342850" y="3548825"/>
            <a:ext cx="10014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Server Key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86f067db34_0_2"/>
          <p:cNvSpPr/>
          <p:nvPr/>
        </p:nvSpPr>
        <p:spPr>
          <a:xfrm>
            <a:off x="4233125" y="3435000"/>
            <a:ext cx="10014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Server Key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6f067db34_0_21"/>
          <p:cNvSpPr/>
          <p:nvPr/>
        </p:nvSpPr>
        <p:spPr>
          <a:xfrm>
            <a:off x="3713175" y="2590175"/>
            <a:ext cx="5168400" cy="13863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86f067db34_0_21"/>
          <p:cNvSpPr txBox="1"/>
          <p:nvPr>
            <p:ph idx="4294967295" type="title"/>
          </p:nvPr>
        </p:nvSpPr>
        <p:spPr>
          <a:xfrm>
            <a:off x="0" y="0"/>
            <a:ext cx="56655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AstraZeneca – November 2022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3" name="Google Shape;233;g286f067db34_0_21"/>
          <p:cNvSpPr/>
          <p:nvPr/>
        </p:nvSpPr>
        <p:spPr>
          <a:xfrm>
            <a:off x="3848363" y="1188013"/>
            <a:ext cx="1416000" cy="5772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1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86f067db34_0_21"/>
          <p:cNvSpPr/>
          <p:nvPr/>
        </p:nvSpPr>
        <p:spPr>
          <a:xfrm>
            <a:off x="6203150" y="2926425"/>
            <a:ext cx="2360100" cy="981900"/>
          </a:xfrm>
          <a:prstGeom prst="roundRect">
            <a:avLst>
              <a:gd fmla="val 16667" name="adj"/>
            </a:avLst>
          </a:prstGeom>
          <a:solidFill>
            <a:srgbClr val="ED4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Env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86f067db34_0_21"/>
          <p:cNvSpPr txBox="1"/>
          <p:nvPr/>
        </p:nvSpPr>
        <p:spPr>
          <a:xfrm>
            <a:off x="365750" y="1431900"/>
            <a:ext cx="2360100" cy="30786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environment credentials pushed to GitHub. Another user pushed real patient data to the test environment.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Credentials were exposed for over a year before reported. Number of patients affected was never disclosed.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86f067db34_0_21"/>
          <p:cNvSpPr txBox="1"/>
          <p:nvPr/>
        </p:nvSpPr>
        <p:spPr>
          <a:xfrm>
            <a:off x="365750" y="631375"/>
            <a:ext cx="4434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Unknown number of affected end users</a:t>
            </a:r>
            <a:endParaRPr b="1" i="0" sz="1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86f067db34_0_21"/>
          <p:cNvSpPr txBox="1"/>
          <p:nvPr/>
        </p:nvSpPr>
        <p:spPr>
          <a:xfrm>
            <a:off x="4886300" y="2709588"/>
            <a:ext cx="132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Publicly Accessible</a:t>
            </a:r>
            <a:endParaRPr b="1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86f067db34_0_21"/>
          <p:cNvSpPr/>
          <p:nvPr/>
        </p:nvSpPr>
        <p:spPr>
          <a:xfrm>
            <a:off x="4038350" y="2930900"/>
            <a:ext cx="852300" cy="8454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g286f067db34_0_21"/>
          <p:cNvCxnSpPr>
            <a:stCxn id="238" idx="3"/>
            <a:endCxn id="234" idx="1"/>
          </p:cNvCxnSpPr>
          <p:nvPr/>
        </p:nvCxnSpPr>
        <p:spPr>
          <a:xfrm>
            <a:off x="4890650" y="3353600"/>
            <a:ext cx="1312500" cy="6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" name="Google Shape;240;g286f067db34_0_21"/>
          <p:cNvCxnSpPr>
            <a:stCxn id="233" idx="3"/>
            <a:endCxn id="234" idx="1"/>
          </p:cNvCxnSpPr>
          <p:nvPr/>
        </p:nvCxnSpPr>
        <p:spPr>
          <a:xfrm>
            <a:off x="5264363" y="1476613"/>
            <a:ext cx="938700" cy="194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triangle"/>
            <a:tailEnd len="med" w="med" type="triangle"/>
          </a:ln>
        </p:spPr>
      </p:cxnSp>
      <p:pic>
        <p:nvPicPr>
          <p:cNvPr id="241" name="Google Shape;241;g286f067db3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75" y="959200"/>
            <a:ext cx="1837650" cy="18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86f067db34_0_21"/>
          <p:cNvSpPr/>
          <p:nvPr/>
        </p:nvSpPr>
        <p:spPr>
          <a:xfrm>
            <a:off x="7330363" y="1083525"/>
            <a:ext cx="1416000" cy="5772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2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g286f067db34_0_21"/>
          <p:cNvCxnSpPr>
            <a:stCxn id="242" idx="2"/>
            <a:endCxn id="234" idx="0"/>
          </p:cNvCxnSpPr>
          <p:nvPr/>
        </p:nvCxnSpPr>
        <p:spPr>
          <a:xfrm flipH="1">
            <a:off x="7383163" y="1660725"/>
            <a:ext cx="655200" cy="126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g286f067db34_0_21"/>
          <p:cNvCxnSpPr>
            <a:stCxn id="233" idx="2"/>
            <a:endCxn id="238" idx="0"/>
          </p:cNvCxnSpPr>
          <p:nvPr/>
        </p:nvCxnSpPr>
        <p:spPr>
          <a:xfrm flipH="1">
            <a:off x="4464563" y="1765213"/>
            <a:ext cx="91800" cy="116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5" name="Google Shape;245;g286f067db34_0_21"/>
          <p:cNvSpPr/>
          <p:nvPr/>
        </p:nvSpPr>
        <p:spPr>
          <a:xfrm>
            <a:off x="3968366" y="1994849"/>
            <a:ext cx="10842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Env Credentials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86f067db34_0_21"/>
          <p:cNvSpPr/>
          <p:nvPr/>
        </p:nvSpPr>
        <p:spPr>
          <a:xfrm>
            <a:off x="7133876" y="1980690"/>
            <a:ext cx="1153800" cy="28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Patient Data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5ec82bf5db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175" y="0"/>
            <a:ext cx="5316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5ec82bf5db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1630625" y="903512"/>
            <a:ext cx="4420276" cy="29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5ec82bf5db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067276" y="1246925"/>
            <a:ext cx="4534249" cy="23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>
            <p:ph idx="4294967295" type="title"/>
          </p:nvPr>
        </p:nvSpPr>
        <p:spPr>
          <a:xfrm>
            <a:off x="646425" y="223363"/>
            <a:ext cx="51339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8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3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800">
                <a:solidFill>
                  <a:schemeClr val="lt2"/>
                </a:solidFill>
              </a:rPr>
              <a:t>"These hackers aren't kids on a digital joyride, ... It's clear their motive is financial gain."</a:t>
            </a:r>
            <a:r>
              <a:rPr lang="en" sz="2300">
                <a:solidFill>
                  <a:schemeClr val="lt2"/>
                </a:solidFill>
              </a:rPr>
              <a:t> </a:t>
            </a:r>
            <a:r>
              <a:rPr lang="en" sz="2700">
                <a:solidFill>
                  <a:schemeClr val="lt2"/>
                </a:solidFill>
              </a:rPr>
              <a:t> </a:t>
            </a:r>
            <a:endParaRPr sz="2700">
              <a:solidFill>
                <a:schemeClr val="lt2"/>
              </a:solidFill>
            </a:endParaRPr>
          </a:p>
          <a:p>
            <a:pPr indent="457200" lvl="0" marL="13716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>
                <a:solidFill>
                  <a:schemeClr val="lt2"/>
                </a:solidFill>
              </a:rPr>
              <a:t>-</a:t>
            </a:r>
            <a:r>
              <a:rPr lang="en" sz="2800">
                <a:solidFill>
                  <a:schemeClr val="lt2"/>
                </a:solidFill>
              </a:rPr>
              <a:t> Alfred Huger</a:t>
            </a:r>
            <a:endParaRPr sz="2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800">
              <a:solidFill>
                <a:srgbClr val="6B97FF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800">
                <a:solidFill>
                  <a:srgbClr val="6B97FF"/>
                </a:solidFill>
              </a:rPr>
              <a:t>Creator of CyberCop Sting</a:t>
            </a:r>
            <a:endParaRPr sz="2800">
              <a:solidFill>
                <a:srgbClr val="6B97FF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700">
                <a:solidFill>
                  <a:schemeClr val="accent2"/>
                </a:solidFill>
              </a:rPr>
              <a:t>First Commercial Honeypot 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800">
              <a:solidFill>
                <a:schemeClr val="lt2"/>
              </a:solidFill>
            </a:endParaRPr>
          </a:p>
        </p:txBody>
      </p:sp>
      <p:pic>
        <p:nvPicPr>
          <p:cNvPr id="259" name="Google Shape;259;p13"/>
          <p:cNvPicPr preferRelativeResize="0"/>
          <p:nvPr/>
        </p:nvPicPr>
        <p:blipFill rotWithShape="1">
          <a:blip r:embed="rId3">
            <a:alphaModFix/>
          </a:blip>
          <a:srcRect b="0" l="9148" r="5511" t="2676"/>
          <a:stretch/>
        </p:blipFill>
        <p:spPr>
          <a:xfrm>
            <a:off x="6012400" y="1250438"/>
            <a:ext cx="2317075" cy="2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 txBox="1"/>
          <p:nvPr>
            <p:ph type="ctrTitle"/>
          </p:nvPr>
        </p:nvSpPr>
        <p:spPr>
          <a:xfrm>
            <a:off x="1508100" y="2286000"/>
            <a:ext cx="727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300"/>
              <a:t>What Attackers Want:</a:t>
            </a:r>
            <a:endParaRPr sz="3300"/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300"/>
          </a:p>
          <a:p>
            <a:pPr indent="-438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en" sz="3300"/>
              <a:t>Machine Resources</a:t>
            </a:r>
            <a:endParaRPr sz="3300"/>
          </a:p>
          <a:p>
            <a:pPr indent="-438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en" sz="3300"/>
              <a:t>Access To Data</a:t>
            </a:r>
            <a:endParaRPr sz="3300"/>
          </a:p>
          <a:p>
            <a:pPr indent="-438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en" sz="3300"/>
              <a:t>Anything That Leads To 1 or 2</a:t>
            </a:r>
            <a:endParaRPr sz="3300"/>
          </a:p>
        </p:txBody>
      </p:sp>
      <p:pic>
        <p:nvPicPr>
          <p:cNvPr id="265" name="Google Shape;2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Credential Leakage Is </a:t>
            </a:r>
            <a:endParaRPr/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 Growing Problem</a:t>
            </a:r>
            <a:endParaRPr/>
          </a:p>
        </p:txBody>
      </p:sp>
      <p:pic>
        <p:nvPicPr>
          <p:cNvPr id="271" name="Google Shape;2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/>
          <p:nvPr>
            <p:ph idx="4294967295"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accent2"/>
                </a:solidFill>
              </a:rPr>
              <a:t>What are secrets in software development?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5196775" y="388625"/>
            <a:ext cx="3651000" cy="44331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ctr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Secrets authenticate access and encryption of software components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such as: </a:t>
            </a:r>
            <a:b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API keys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Username/password pairs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 connection URLs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Browser session tokens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Sensitive files such as </a:t>
            </a: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.env, .pem or .crt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are also secrets themselves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3" y="1186628"/>
            <a:ext cx="5141627" cy="261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775" y="177725"/>
            <a:ext cx="7407102" cy="46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830" y="194700"/>
            <a:ext cx="6393024" cy="3596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7"/>
          <p:cNvSpPr txBox="1"/>
          <p:nvPr/>
        </p:nvSpPr>
        <p:spPr>
          <a:xfrm>
            <a:off x="341600" y="4089425"/>
            <a:ext cx="8481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https://www.gitguardian.com/state-of-secrets-sprawl-report-2023</a:t>
            </a:r>
            <a:endParaRPr b="0" i="0" sz="2300" u="sng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/>
          <p:nvPr>
            <p:ph type="ctrTitle"/>
          </p:nvPr>
        </p:nvSpPr>
        <p:spPr>
          <a:xfrm>
            <a:off x="274275" y="1714500"/>
            <a:ext cx="6309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96" name="Google Shape;2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025" y="165775"/>
            <a:ext cx="8502277" cy="44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173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853ed7283_0_0"/>
          <p:cNvSpPr/>
          <p:nvPr/>
        </p:nvSpPr>
        <p:spPr>
          <a:xfrm>
            <a:off x="0" y="488814"/>
            <a:ext cx="9144000" cy="55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29853ed7283_0_0"/>
          <p:cNvSpPr txBox="1"/>
          <p:nvPr>
            <p:ph type="title"/>
          </p:nvPr>
        </p:nvSpPr>
        <p:spPr>
          <a:xfrm>
            <a:off x="417399" y="482600"/>
            <a:ext cx="8408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TechBash </a:t>
            </a:r>
            <a:r>
              <a:rPr lang="en" sz="2800">
                <a:solidFill>
                  <a:schemeClr val="lt1"/>
                </a:solidFill>
              </a:rPr>
              <a:t>2023</a:t>
            </a:r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Sponsors!</a:t>
            </a:r>
            <a:endParaRPr/>
          </a:p>
        </p:txBody>
      </p:sp>
      <p:pic>
        <p:nvPicPr>
          <p:cNvPr descr="A group of logos on a white background&#10;&#10;Description automatically generated" id="110" name="Google Shape;110;g29853ed728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054" y="1493273"/>
            <a:ext cx="8269898" cy="2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174" y="296475"/>
            <a:ext cx="8587298" cy="44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5ec82bf5db_0_6"/>
          <p:cNvPicPr preferRelativeResize="0"/>
          <p:nvPr/>
        </p:nvPicPr>
        <p:blipFill rotWithShape="1">
          <a:blip r:embed="rId3">
            <a:alphaModFix/>
          </a:blip>
          <a:srcRect b="0" l="42678" r="8274" t="0"/>
          <a:stretch/>
        </p:blipFill>
        <p:spPr>
          <a:xfrm>
            <a:off x="4533925" y="1080925"/>
            <a:ext cx="4756474" cy="37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5ec82bf5db_0_6"/>
          <p:cNvPicPr preferRelativeResize="0"/>
          <p:nvPr/>
        </p:nvPicPr>
        <p:blipFill rotWithShape="1">
          <a:blip r:embed="rId3">
            <a:alphaModFix/>
          </a:blip>
          <a:srcRect b="0" l="0" r="57070" t="0"/>
          <a:stretch/>
        </p:blipFill>
        <p:spPr>
          <a:xfrm>
            <a:off x="100725" y="217406"/>
            <a:ext cx="4965125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aea94f903_0_122"/>
          <p:cNvSpPr txBox="1"/>
          <p:nvPr/>
        </p:nvSpPr>
        <p:spPr>
          <a:xfrm>
            <a:off x="60225" y="3803000"/>
            <a:ext cx="92079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https://docs.gitguardian.com/secrets-detection/detectors/supported_credentials</a:t>
            </a:r>
            <a:endParaRPr b="0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25aea94f903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025" y="261825"/>
            <a:ext cx="7195791" cy="34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50" y="0"/>
            <a:ext cx="8179726" cy="49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00" y="49113"/>
            <a:ext cx="4284625" cy="50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1014" y="1606482"/>
            <a:ext cx="3786136" cy="29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Does This Mean For The Enterprise?</a:t>
            </a:r>
            <a:endParaRPr/>
          </a:p>
        </p:txBody>
      </p:sp>
      <p:pic>
        <p:nvPicPr>
          <p:cNvPr id="330" name="Google Shape;3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/>
        </p:nvSpPr>
        <p:spPr>
          <a:xfrm>
            <a:off x="-16300" y="389375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9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https://blog.gitguardian.com/voice-of-practitioners-the-state-of-secrets-in-appsec/</a:t>
            </a:r>
            <a:endParaRPr b="0" i="0" sz="1900" u="sng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86375"/>
            <a:ext cx="8931923" cy="2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075" y="320300"/>
            <a:ext cx="6638750" cy="450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Can I Do To Prepare Future Leaks?</a:t>
            </a:r>
            <a:endParaRPr/>
          </a:p>
        </p:txBody>
      </p:sp>
      <p:pic>
        <p:nvPicPr>
          <p:cNvPr id="347" name="Google Shape;3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/>
        </p:nvSpPr>
        <p:spPr>
          <a:xfrm>
            <a:off x="1224975" y="3137075"/>
            <a:ext cx="6839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" sz="24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"We recommend that you look for any case where you use url-encoded basic access authentication. If the credentials are in fact sensitive, you should </a:t>
            </a:r>
            <a:r>
              <a:rPr b="1" i="1" lang="en" sz="24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immediately change them </a:t>
            </a:r>
            <a:r>
              <a:rPr b="0" i="1" lang="en" sz="24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and redesign your app to avoid including them. " – Google Help</a:t>
            </a:r>
            <a:endParaRPr b="0" i="1" sz="24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175" y="103425"/>
            <a:ext cx="5418701" cy="296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bf4ac6fe5_0_0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Hi, I’m Dwayne</a:t>
            </a:r>
            <a:endParaRPr/>
          </a:p>
        </p:txBody>
      </p:sp>
      <p:pic>
        <p:nvPicPr>
          <p:cNvPr id="116" name="Google Shape;116;g28bf4ac6fe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883438" y="1321762"/>
            <a:ext cx="1869049" cy="165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8bf4ac6fe5_0_0"/>
          <p:cNvSpPr txBox="1"/>
          <p:nvPr/>
        </p:nvSpPr>
        <p:spPr>
          <a:xfrm>
            <a:off x="695006" y="4052741"/>
            <a:ext cx="2799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B97FF"/>
                </a:solidFill>
                <a:latin typeface="Arial"/>
                <a:ea typeface="Arial"/>
                <a:cs typeface="Arial"/>
                <a:sym typeface="Arial"/>
              </a:rPr>
              <a:t>Dwayne McDaniel</a:t>
            </a:r>
            <a:endParaRPr b="0" i="0" sz="14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28bf4ac6fe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100" y="1904975"/>
            <a:ext cx="1887600" cy="197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119;g28bf4ac6fe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8bf4ac6fe5_0_0"/>
          <p:cNvSpPr txBox="1"/>
          <p:nvPr/>
        </p:nvSpPr>
        <p:spPr>
          <a:xfrm>
            <a:off x="3494700" y="-47625"/>
            <a:ext cx="5487300" cy="4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I live in Chicago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 Host - </a:t>
            </a:r>
            <a:r>
              <a:rPr b="0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The Security Repo Podcast 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I’ve been a Developer Advocate since 2016 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On Twitter @mcdwayne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mcdwayne@mastodon.social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Happy to chat about anything, hit me up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Outside of tech, I love improv, karaoke and going to rock and roll shows!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>
            <p:ph idx="4294967295" type="title"/>
          </p:nvPr>
        </p:nvSpPr>
        <p:spPr>
          <a:xfrm>
            <a:off x="625500" y="420625"/>
            <a:ext cx="78930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>
                <a:solidFill>
                  <a:schemeClr val="accent2"/>
                </a:solidFill>
              </a:rPr>
              <a:t>Stop Hardcoding Secrets</a:t>
            </a:r>
            <a:br>
              <a:rPr lang="en" sz="3000">
                <a:solidFill>
                  <a:schemeClr val="accent2"/>
                </a:solidFill>
              </a:rPr>
            </a:br>
            <a:br>
              <a:rPr lang="en" sz="3000">
                <a:solidFill>
                  <a:schemeClr val="accent2"/>
                </a:solidFill>
              </a:rPr>
            </a:br>
            <a:r>
              <a:rPr lang="en" sz="3000">
                <a:solidFill>
                  <a:schemeClr val="accent2"/>
                </a:solidFill>
              </a:rPr>
              <a:t> Use secrets managers like </a:t>
            </a:r>
            <a:br>
              <a:rPr lang="en" sz="3000">
                <a:solidFill>
                  <a:schemeClr val="accent2"/>
                </a:solidFill>
              </a:rPr>
            </a:br>
            <a:r>
              <a:rPr lang="en" sz="3000">
                <a:solidFill>
                  <a:schemeClr val="accent2"/>
                </a:solidFill>
              </a:rPr>
              <a:t>Hashicorp Vault or Azure Key Vault 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br>
              <a:rPr lang="en" sz="3000">
                <a:solidFill>
                  <a:schemeClr val="accent2"/>
                </a:solidFill>
              </a:rPr>
            </a:br>
            <a:endParaRPr sz="3000">
              <a:solidFill>
                <a:schemeClr val="accent2"/>
              </a:solidFill>
            </a:endParaRPr>
          </a:p>
        </p:txBody>
      </p:sp>
      <p:pic>
        <p:nvPicPr>
          <p:cNvPr id="360" name="Google Shape;36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81" y="2947692"/>
            <a:ext cx="4250375" cy="15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1600" y="2680655"/>
            <a:ext cx="3666900" cy="19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260275becbe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30875"/>
            <a:ext cx="8839200" cy="2950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60275becbe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25" y="177088"/>
            <a:ext cx="5018750" cy="47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886250" y="884025"/>
            <a:ext cx="7031100" cy="420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3602344" y="1720301"/>
            <a:ext cx="1753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devs to use the tools and follow the processes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 txBox="1"/>
          <p:nvPr>
            <p:ph idx="4294967295" type="title"/>
          </p:nvPr>
        </p:nvSpPr>
        <p:spPr>
          <a:xfrm>
            <a:off x="49925" y="-24375"/>
            <a:ext cx="80199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Three pillars of a secrets management program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379" name="Google Shape;379;p34"/>
          <p:cNvSpPr/>
          <p:nvPr/>
        </p:nvSpPr>
        <p:spPr>
          <a:xfrm rot="3232840">
            <a:off x="3206367" y="1244349"/>
            <a:ext cx="2390965" cy="2393303"/>
          </a:xfrm>
          <a:prstGeom prst="arc">
            <a:avLst>
              <a:gd fmla="val 16200000" name="adj1"/>
              <a:gd fmla="val 13781591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3221661" y="1259733"/>
            <a:ext cx="2395500" cy="2388600"/>
          </a:xfrm>
          <a:prstGeom prst="ellipse">
            <a:avLst/>
          </a:prstGeom>
          <a:solidFill>
            <a:srgbClr val="09D6B9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 txBox="1"/>
          <p:nvPr/>
        </p:nvSpPr>
        <p:spPr>
          <a:xfrm>
            <a:off x="4834453" y="1159694"/>
            <a:ext cx="166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1" i="0" sz="2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287524" y="2562381"/>
            <a:ext cx="2395500" cy="2388600"/>
          </a:xfrm>
          <a:prstGeom prst="ellipse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6274417" y="3721696"/>
            <a:ext cx="124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b="1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 rot="7101201">
            <a:off x="4289966" y="2559684"/>
            <a:ext cx="2390358" cy="2394117"/>
          </a:xfrm>
          <a:prstGeom prst="arc">
            <a:avLst>
              <a:gd fmla="val 16200000" name="adj1"/>
              <a:gd fmla="val 13781591" name="adj2"/>
            </a:avLst>
          </a:prstGeom>
          <a:noFill/>
          <a:ln cap="flat" cmpd="sng" w="19050">
            <a:solidFill>
              <a:srgbClr val="6B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 txBox="1"/>
          <p:nvPr/>
        </p:nvSpPr>
        <p:spPr>
          <a:xfrm>
            <a:off x="4911075" y="3318325"/>
            <a:ext cx="1422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 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 and remediation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4724525" y="4024050"/>
            <a:ext cx="1549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vaults, secrets managers and HMS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manage secrets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2202028" y="2562381"/>
            <a:ext cx="2395500" cy="2388600"/>
          </a:xfrm>
          <a:prstGeom prst="ellipse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934663" y="2958538"/>
            <a:ext cx="203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Processes</a:t>
            </a:r>
            <a:endParaRPr b="1" i="0" sz="22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 rot="-2695122">
            <a:off x="2203677" y="2560756"/>
            <a:ext cx="2392003" cy="2392003"/>
          </a:xfrm>
          <a:prstGeom prst="arc">
            <a:avLst>
              <a:gd fmla="val 16200000" name="adj1"/>
              <a:gd fmla="val 13781591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2540725" y="4116875"/>
            <a:ext cx="1666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steps to follow for incident remediation by devs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34"/>
          <p:cNvCxnSpPr>
            <a:stCxn id="390" idx="1"/>
          </p:cNvCxnSpPr>
          <p:nvPr/>
        </p:nvCxnSpPr>
        <p:spPr>
          <a:xfrm flipH="1">
            <a:off x="2192425" y="4325975"/>
            <a:ext cx="348300" cy="306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92" name="Google Shape;392;p34"/>
          <p:cNvSpPr txBox="1"/>
          <p:nvPr/>
        </p:nvSpPr>
        <p:spPr>
          <a:xfrm>
            <a:off x="2582150" y="3127375"/>
            <a:ext cx="1753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 processes for provisioning, manaaging, and rotating secrets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 txBox="1"/>
          <p:nvPr/>
        </p:nvSpPr>
        <p:spPr>
          <a:xfrm>
            <a:off x="3365357" y="2291524"/>
            <a:ext cx="2227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Raise 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awareness around secrets sprawl and secure coding practices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>
            <p:ph idx="4294967295" type="title"/>
          </p:nvPr>
        </p:nvSpPr>
        <p:spPr>
          <a:xfrm>
            <a:off x="-128675" y="0"/>
            <a:ext cx="79017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A pragmatic approach to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secrets management in the SDLC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399" name="Google Shape;399;p35"/>
          <p:cNvGrpSpPr/>
          <p:nvPr/>
        </p:nvGrpSpPr>
        <p:grpSpPr>
          <a:xfrm>
            <a:off x="793384" y="1438587"/>
            <a:ext cx="4267710" cy="3295797"/>
            <a:chOff x="505420" y="1184733"/>
            <a:chExt cx="4267710" cy="3295797"/>
          </a:xfrm>
        </p:grpSpPr>
        <p:sp>
          <p:nvSpPr>
            <p:cNvPr id="400" name="Google Shape;400;p35"/>
            <p:cNvSpPr/>
            <p:nvPr/>
          </p:nvSpPr>
          <p:spPr>
            <a:xfrm>
              <a:off x="505420" y="3843030"/>
              <a:ext cx="3920100" cy="637500"/>
            </a:xfrm>
            <a:prstGeom prst="trapezoid">
              <a:avLst>
                <a:gd fmla="val 6021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Level 0</a:t>
              </a:r>
              <a:endParaRPr b="1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Uninitiated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894740" y="3189556"/>
              <a:ext cx="3134100" cy="637500"/>
            </a:xfrm>
            <a:prstGeom prst="trapezoid">
              <a:avLst>
                <a:gd fmla="val 6005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Level 1</a:t>
              </a:r>
              <a:endParaRPr b="1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Beginners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1283079" y="2536082"/>
              <a:ext cx="2364600" cy="637500"/>
            </a:xfrm>
            <a:prstGeom prst="trapezoid">
              <a:avLst>
                <a:gd fmla="val 5999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2</a:t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Intermediate</a:t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1674111" y="1882584"/>
              <a:ext cx="1582800" cy="637500"/>
            </a:xfrm>
            <a:prstGeom prst="trapezoid">
              <a:avLst>
                <a:gd fmla="val 6005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3</a:t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Advanced</a:t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061101" y="1184733"/>
              <a:ext cx="808800" cy="6819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Level 4 </a:t>
              </a:r>
              <a:r>
                <a:rPr b="0" i="0" lang="en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Expert</a:t>
              </a:r>
              <a:endParaRPr b="1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5" name="Google Shape;405;p35"/>
            <p:cNvCxnSpPr/>
            <p:nvPr/>
          </p:nvCxnSpPr>
          <p:spPr>
            <a:xfrm>
              <a:off x="4073530" y="3830257"/>
              <a:ext cx="69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35"/>
            <p:cNvCxnSpPr/>
            <p:nvPr/>
          </p:nvCxnSpPr>
          <p:spPr>
            <a:xfrm>
              <a:off x="3657600" y="3174518"/>
              <a:ext cx="1107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35"/>
            <p:cNvCxnSpPr/>
            <p:nvPr/>
          </p:nvCxnSpPr>
          <p:spPr>
            <a:xfrm>
              <a:off x="3293270" y="2518780"/>
              <a:ext cx="147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35"/>
            <p:cNvCxnSpPr/>
            <p:nvPr/>
          </p:nvCxnSpPr>
          <p:spPr>
            <a:xfrm>
              <a:off x="2905027" y="1863036"/>
              <a:ext cx="185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09" name="Google Shape;409;p35"/>
          <p:cNvSpPr txBox="1"/>
          <p:nvPr/>
        </p:nvSpPr>
        <p:spPr>
          <a:xfrm>
            <a:off x="4851871" y="4156845"/>
            <a:ext cx="387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processes or tools for managing secrets – secrets sprawl in the SDLC.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detection (and remediation) in place.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4802971" y="3539148"/>
            <a:ext cx="387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unencrypted at rest and  shared across teams. Scanning for secrets is triggered manually at times,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4802975" y="2026950"/>
            <a:ext cx="426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scoped, stored in a vault and shared using a secrets manager. Automated detection on shared repositories and final artifacts is continuous.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4802971" y="2765842"/>
            <a:ext cx="387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checked encrypted into repositories with decryption keys stored in a secure vault.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scanning and rotation are performed periodically.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4802975" y="1369688"/>
            <a:ext cx="44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scoped, stored and called from a vault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Detection is preventive and integrated into dev workflows. 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296e677a64f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38" y="682100"/>
            <a:ext cx="80105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/>
          <p:nvPr/>
        </p:nvSpPr>
        <p:spPr>
          <a:xfrm>
            <a:off x="2638598" y="1378693"/>
            <a:ext cx="3109500" cy="8001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shared in clear text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through private channels and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unencrypted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 local config files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6"/>
          <p:cNvSpPr txBox="1"/>
          <p:nvPr>
            <p:ph idx="4294967295"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Level 0 – Uninitiated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5" name="Google Shape;425;p36"/>
          <p:cNvSpPr/>
          <p:nvPr/>
        </p:nvSpPr>
        <p:spPr>
          <a:xfrm flipH="1">
            <a:off x="2638390" y="786375"/>
            <a:ext cx="3109500" cy="531000"/>
          </a:xfrm>
          <a:prstGeom prst="round1Rect">
            <a:avLst>
              <a:gd fmla="val 50000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Secrets management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2638598" y="2256765"/>
            <a:ext cx="3109500" cy="7998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unencrypted and checked into private repositories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5811279" y="2256562"/>
            <a:ext cx="3109500" cy="7998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detection in place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5811279" y="1378693"/>
            <a:ext cx="3109500" cy="8001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detection in place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2638598" y="3134509"/>
            <a:ext cx="3109500" cy="7986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embedded in artifacts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VCS and 3rd-party (e.g. code quality tools) access tokens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hardcoded in build scripts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5811279" y="3134104"/>
            <a:ext cx="3109500" cy="8001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detection in place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2638598" y="4011268"/>
            <a:ext cx="3109500" cy="7998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embedded in scripts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Sensitive variables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printed in server logs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5811279" y="4011973"/>
            <a:ext cx="3109500" cy="7998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detection in place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 rot="-5400000">
            <a:off x="-74650" y="2097963"/>
            <a:ext cx="3412500" cy="2013900"/>
          </a:xfrm>
          <a:prstGeom prst="round2SameRect">
            <a:avLst>
              <a:gd fmla="val 8336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1260660" y="1528296"/>
            <a:ext cx="13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 environments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36"/>
          <p:cNvCxnSpPr/>
          <p:nvPr/>
        </p:nvCxnSpPr>
        <p:spPr>
          <a:xfrm flipH="1" rot="10800000">
            <a:off x="632049" y="2218445"/>
            <a:ext cx="1956900" cy="24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36"/>
          <p:cNvSpPr/>
          <p:nvPr/>
        </p:nvSpPr>
        <p:spPr>
          <a:xfrm>
            <a:off x="5811285" y="792777"/>
            <a:ext cx="3109500" cy="531000"/>
          </a:xfrm>
          <a:prstGeom prst="round1Rect">
            <a:avLst>
              <a:gd fmla="val 42691" name="adj"/>
            </a:avLst>
          </a:prstGeom>
          <a:solidFill>
            <a:srgbClr val="0D55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Secrets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36"/>
          <p:cNvCxnSpPr/>
          <p:nvPr/>
        </p:nvCxnSpPr>
        <p:spPr>
          <a:xfrm flipH="1" rot="10800000">
            <a:off x="631491" y="3094350"/>
            <a:ext cx="1956900" cy="24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36"/>
          <p:cNvCxnSpPr/>
          <p:nvPr/>
        </p:nvCxnSpPr>
        <p:spPr>
          <a:xfrm flipH="1" rot="10800000">
            <a:off x="631491" y="3970255"/>
            <a:ext cx="1956900" cy="24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36"/>
          <p:cNvSpPr txBox="1"/>
          <p:nvPr/>
        </p:nvSpPr>
        <p:spPr>
          <a:xfrm>
            <a:off x="1260660" y="2319574"/>
            <a:ext cx="149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Control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(Source code 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Infra-as-Code)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1260660" y="3268634"/>
            <a:ext cx="13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CI/CD pipelines &amp;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artifacts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1260660" y="4129411"/>
            <a:ext cx="118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 environments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36"/>
          <p:cNvPicPr preferRelativeResize="0"/>
          <p:nvPr/>
        </p:nvPicPr>
        <p:blipFill rotWithShape="1">
          <a:blip r:embed="rId3">
            <a:alphaModFix/>
          </a:blip>
          <a:srcRect b="19613" l="15755" r="15140" t="0"/>
          <a:stretch/>
        </p:blipFill>
        <p:spPr>
          <a:xfrm>
            <a:off x="832342" y="4167947"/>
            <a:ext cx="375041" cy="43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6"/>
          <p:cNvPicPr preferRelativeResize="0"/>
          <p:nvPr/>
        </p:nvPicPr>
        <p:blipFill rotWithShape="1">
          <a:blip r:embed="rId4">
            <a:alphaModFix/>
          </a:blip>
          <a:srcRect b="31285" l="19622" r="20241" t="12615"/>
          <a:stretch/>
        </p:blipFill>
        <p:spPr>
          <a:xfrm>
            <a:off x="859902" y="2507478"/>
            <a:ext cx="319925" cy="3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6"/>
          <p:cNvPicPr preferRelativeResize="0"/>
          <p:nvPr/>
        </p:nvPicPr>
        <p:blipFill rotWithShape="1">
          <a:blip r:embed="rId5">
            <a:alphaModFix/>
          </a:blip>
          <a:srcRect b="20439" l="12657" r="12663" t="0"/>
          <a:stretch/>
        </p:blipFill>
        <p:spPr>
          <a:xfrm>
            <a:off x="832342" y="3325283"/>
            <a:ext cx="375041" cy="40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 rotWithShape="1">
          <a:blip r:embed="rId6">
            <a:alphaModFix/>
          </a:blip>
          <a:srcRect b="24915" l="10126" r="10134" t="4898"/>
          <a:stretch/>
        </p:blipFill>
        <p:spPr>
          <a:xfrm>
            <a:off x="832342" y="1633284"/>
            <a:ext cx="253153" cy="24890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6"/>
          <p:cNvSpPr/>
          <p:nvPr/>
        </p:nvSpPr>
        <p:spPr>
          <a:xfrm>
            <a:off x="7296650" y="335590"/>
            <a:ext cx="1225500" cy="367200"/>
          </a:xfrm>
          <a:prstGeom prst="roundRect">
            <a:avLst>
              <a:gd fmla="val 2044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exposure risk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96e677a64f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25" y="311150"/>
            <a:ext cx="8138650" cy="40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"/>
          <p:cNvSpPr/>
          <p:nvPr/>
        </p:nvSpPr>
        <p:spPr>
          <a:xfrm>
            <a:off x="5751606" y="2225349"/>
            <a:ext cx="3026700" cy="8124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Source code and IaC templates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are scanned for secrets periodically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High-severity incidents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remediated with limited help from developers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7"/>
          <p:cNvSpPr/>
          <p:nvPr/>
        </p:nvSpPr>
        <p:spPr>
          <a:xfrm>
            <a:off x="2663186" y="1333366"/>
            <a:ext cx="3026700" cy="8127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unencrypted in config files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but can be encrypted before sharing with other devs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7"/>
          <p:cNvSpPr txBox="1"/>
          <p:nvPr>
            <p:ph idx="4294967295"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Level 1 – Beginners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9" name="Google Shape;459;p37"/>
          <p:cNvSpPr/>
          <p:nvPr/>
        </p:nvSpPr>
        <p:spPr>
          <a:xfrm flipH="1">
            <a:off x="2663201" y="731525"/>
            <a:ext cx="3026700" cy="539700"/>
          </a:xfrm>
          <a:prstGeom prst="round1Rect">
            <a:avLst>
              <a:gd fmla="val 50000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Secrets management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7"/>
          <p:cNvSpPr/>
          <p:nvPr/>
        </p:nvSpPr>
        <p:spPr>
          <a:xfrm>
            <a:off x="2663186" y="2225555"/>
            <a:ext cx="3026700" cy="8124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0922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grouped in config files</a:t>
            </a:r>
            <a:r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and accessed using environment variables</a:t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922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IaC secrets are </a:t>
            </a:r>
            <a:r>
              <a:rPr b="1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externally</a:t>
            </a:r>
            <a:r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– by the cloud services provider (e.g. AWS, GCP)</a:t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5751606" y="1333366"/>
            <a:ext cx="3026700" cy="8127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detection in place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7"/>
          <p:cNvSpPr/>
          <p:nvPr/>
        </p:nvSpPr>
        <p:spPr>
          <a:xfrm>
            <a:off x="5751606" y="3116999"/>
            <a:ext cx="3026700" cy="8127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Build outputs (e.g. Docker images)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are scanned for secrets manually 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before a release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2663186" y="3117411"/>
            <a:ext cx="3026700" cy="8115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Final artifacts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 not contain any secrets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Pipeline 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in the build system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2663186" y="4008266"/>
            <a:ext cx="3026700" cy="8124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0922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grouped in a common config file</a:t>
            </a:r>
            <a:endParaRPr b="1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922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Sensitive variables are </a:t>
            </a:r>
            <a:r>
              <a:rPr b="1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redacted from logs</a:t>
            </a:r>
            <a:endParaRPr b="1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922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-"/>
            </a:pPr>
            <a:r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not scoped by environment</a:t>
            </a:r>
            <a:endParaRPr b="1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7"/>
          <p:cNvSpPr/>
          <p:nvPr/>
        </p:nvSpPr>
        <p:spPr>
          <a:xfrm>
            <a:off x="5751606" y="4008982"/>
            <a:ext cx="3026700" cy="8124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rotated manually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in case of exposure or compromise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7"/>
          <p:cNvSpPr/>
          <p:nvPr/>
        </p:nvSpPr>
        <p:spPr>
          <a:xfrm rot="-5400000">
            <a:off x="-50725" y="2107071"/>
            <a:ext cx="3467400" cy="1960500"/>
          </a:xfrm>
          <a:prstGeom prst="round2SameRect">
            <a:avLst>
              <a:gd fmla="val 8336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p37"/>
          <p:cNvCxnSpPr/>
          <p:nvPr/>
        </p:nvCxnSpPr>
        <p:spPr>
          <a:xfrm flipH="1" rot="10800000">
            <a:off x="709928" y="2186358"/>
            <a:ext cx="1904700" cy="27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37"/>
          <p:cNvSpPr/>
          <p:nvPr/>
        </p:nvSpPr>
        <p:spPr>
          <a:xfrm>
            <a:off x="5751613" y="738030"/>
            <a:ext cx="3026700" cy="539700"/>
          </a:xfrm>
          <a:prstGeom prst="round1Rect">
            <a:avLst>
              <a:gd fmla="val 42691" name="adj"/>
            </a:avLst>
          </a:prstGeom>
          <a:solidFill>
            <a:srgbClr val="0D55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Secrets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37"/>
          <p:cNvCxnSpPr/>
          <p:nvPr/>
        </p:nvCxnSpPr>
        <p:spPr>
          <a:xfrm flipH="1" rot="10800000">
            <a:off x="709384" y="3076345"/>
            <a:ext cx="1904700" cy="27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37"/>
          <p:cNvCxnSpPr/>
          <p:nvPr/>
        </p:nvCxnSpPr>
        <p:spPr>
          <a:xfrm flipH="1" rot="10800000">
            <a:off x="709384" y="3966332"/>
            <a:ext cx="1904700" cy="27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37"/>
          <p:cNvSpPr txBox="1"/>
          <p:nvPr/>
        </p:nvSpPr>
        <p:spPr>
          <a:xfrm>
            <a:off x="1321843" y="1485375"/>
            <a:ext cx="13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 environments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1321843" y="2289374"/>
            <a:ext cx="145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Control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(Source code 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Infra-as-Code)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7"/>
          <p:cNvSpPr txBox="1"/>
          <p:nvPr/>
        </p:nvSpPr>
        <p:spPr>
          <a:xfrm>
            <a:off x="1321843" y="3253692"/>
            <a:ext cx="13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CI/CD pipelines &amp;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artifacts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7"/>
          <p:cNvSpPr txBox="1"/>
          <p:nvPr/>
        </p:nvSpPr>
        <p:spPr>
          <a:xfrm>
            <a:off x="1321843" y="4128308"/>
            <a:ext cx="11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 environments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37"/>
          <p:cNvPicPr preferRelativeResize="0"/>
          <p:nvPr/>
        </p:nvPicPr>
        <p:blipFill rotWithShape="1">
          <a:blip r:embed="rId3">
            <a:alphaModFix/>
          </a:blip>
          <a:srcRect b="19613" l="15755" r="15140" t="0"/>
          <a:stretch/>
        </p:blipFill>
        <p:spPr>
          <a:xfrm>
            <a:off x="904901" y="4167464"/>
            <a:ext cx="365083" cy="44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7"/>
          <p:cNvPicPr preferRelativeResize="0"/>
          <p:nvPr/>
        </p:nvPicPr>
        <p:blipFill rotWithShape="1">
          <a:blip r:embed="rId4">
            <a:alphaModFix/>
          </a:blip>
          <a:srcRect b="31285" l="19622" r="20241" t="12615"/>
          <a:stretch/>
        </p:blipFill>
        <p:spPr>
          <a:xfrm>
            <a:off x="931729" y="2480299"/>
            <a:ext cx="311426" cy="30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/>
          <p:cNvPicPr preferRelativeResize="0"/>
          <p:nvPr/>
        </p:nvPicPr>
        <p:blipFill rotWithShape="1">
          <a:blip r:embed="rId5">
            <a:alphaModFix/>
          </a:blip>
          <a:srcRect b="20439" l="12657" r="12663" t="0"/>
          <a:stretch/>
        </p:blipFill>
        <p:spPr>
          <a:xfrm>
            <a:off x="904901" y="3311253"/>
            <a:ext cx="365083" cy="40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6">
            <a:alphaModFix/>
          </a:blip>
          <a:srcRect b="24915" l="10126" r="10134" t="4898"/>
          <a:stretch/>
        </p:blipFill>
        <p:spPr>
          <a:xfrm>
            <a:off x="904901" y="1592050"/>
            <a:ext cx="365083" cy="33720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/>
          <p:nvPr/>
        </p:nvSpPr>
        <p:spPr>
          <a:xfrm>
            <a:off x="7296650" y="335590"/>
            <a:ext cx="1225500" cy="367200"/>
          </a:xfrm>
          <a:prstGeom prst="roundRect">
            <a:avLst>
              <a:gd fmla="val 2044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exposure risk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60275becb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13" y="60225"/>
            <a:ext cx="72598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About GitGuardian</a:t>
            </a:r>
            <a:endParaRPr/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0" y="1225425"/>
            <a:ext cx="1791467" cy="1791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3759425" y="1563338"/>
            <a:ext cx="4812600" cy="22968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GitGuardian is the code security platform for the DevOps generation.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endParaRPr b="0" i="0" sz="2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help enterprises answer the questions "Where are my hardcoded secrets and have they been leaked?"</a:t>
            </a:r>
            <a:endParaRPr b="1" i="0" sz="18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/>
          <p:nvPr/>
        </p:nvSpPr>
        <p:spPr>
          <a:xfrm>
            <a:off x="2585002" y="1334800"/>
            <a:ext cx="3097200" cy="8148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in a vault and shared through a secret manager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Developer environment secrets are correctly scoped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8"/>
          <p:cNvSpPr txBox="1"/>
          <p:nvPr>
            <p:ph idx="4294967295"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Level 2 – Intermediate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1" name="Google Shape;491;p38"/>
          <p:cNvSpPr/>
          <p:nvPr/>
        </p:nvSpPr>
        <p:spPr>
          <a:xfrm flipH="1">
            <a:off x="2584981" y="731525"/>
            <a:ext cx="3097200" cy="540900"/>
          </a:xfrm>
          <a:prstGeom prst="round1Rect">
            <a:avLst>
              <a:gd fmla="val 50000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Secrets management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2585002" y="2229117"/>
            <a:ext cx="3097200" cy="8145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encrypted and checked into repositories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(master key is stored externally)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5745323" y="2228910"/>
            <a:ext cx="3097200" cy="8145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Critical repositories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continuously scanned at the pull/merge requests stage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Devs contribute to remediation but it is still not a well established and documented process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5745323" y="1334800"/>
            <a:ext cx="3097200" cy="8148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Scanning is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triggered manually at times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2585002" y="3123098"/>
            <a:ext cx="3097200" cy="8133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in the build process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scoped; permissions abide by the principle of least privilege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5745323" y="3122686"/>
            <a:ext cx="3097200" cy="8148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 Build outputs (e.g. Docker images)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are scanned for secrets manually 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before a release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585002" y="4016078"/>
            <a:ext cx="3097200" cy="8145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(or master decryption key)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in a vault and dynamically loaded with a secrets manager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with minimal access controls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5745323" y="4016795"/>
            <a:ext cx="3097200" cy="8145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rotated manually in case of exposure or compromise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/>
          <p:nvPr/>
        </p:nvSpPr>
        <p:spPr>
          <a:xfrm rot="-5400000">
            <a:off x="-155950" y="2089820"/>
            <a:ext cx="3475800" cy="2006100"/>
          </a:xfrm>
          <a:prstGeom prst="round2SameRect">
            <a:avLst>
              <a:gd fmla="val 8336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38"/>
          <p:cNvCxnSpPr/>
          <p:nvPr/>
        </p:nvCxnSpPr>
        <p:spPr>
          <a:xfrm flipH="1" rot="10800000">
            <a:off x="586270" y="2189832"/>
            <a:ext cx="1949400" cy="27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1" name="Google Shape;501;p38"/>
          <p:cNvSpPr/>
          <p:nvPr/>
        </p:nvSpPr>
        <p:spPr>
          <a:xfrm>
            <a:off x="5745330" y="738045"/>
            <a:ext cx="3097200" cy="540900"/>
          </a:xfrm>
          <a:prstGeom prst="round1Rect">
            <a:avLst>
              <a:gd fmla="val 42691" name="adj"/>
            </a:avLst>
          </a:prstGeom>
          <a:solidFill>
            <a:srgbClr val="0D55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Secrets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flipH="1" rot="10800000">
            <a:off x="585714" y="3081941"/>
            <a:ext cx="1949400" cy="27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38"/>
          <p:cNvCxnSpPr/>
          <p:nvPr/>
        </p:nvCxnSpPr>
        <p:spPr>
          <a:xfrm flipH="1" rot="10800000">
            <a:off x="585714" y="3974050"/>
            <a:ext cx="1949400" cy="27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4" name="Google Shape;504;p38"/>
          <p:cNvSpPr txBox="1"/>
          <p:nvPr/>
        </p:nvSpPr>
        <p:spPr>
          <a:xfrm>
            <a:off x="1212432" y="1487172"/>
            <a:ext cx="13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 environments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8"/>
          <p:cNvSpPr txBox="1"/>
          <p:nvPr/>
        </p:nvSpPr>
        <p:spPr>
          <a:xfrm>
            <a:off x="1212432" y="2293088"/>
            <a:ext cx="148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Control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(Source code 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Infra-as-Code)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8"/>
          <p:cNvSpPr txBox="1"/>
          <p:nvPr/>
        </p:nvSpPr>
        <p:spPr>
          <a:xfrm>
            <a:off x="1212432" y="3259705"/>
            <a:ext cx="13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CI/CD pipelines &amp;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artifacts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8"/>
          <p:cNvSpPr txBox="1"/>
          <p:nvPr/>
        </p:nvSpPr>
        <p:spPr>
          <a:xfrm>
            <a:off x="1212432" y="4136406"/>
            <a:ext cx="11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 environments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 rotWithShape="1">
          <a:blip r:embed="rId3">
            <a:alphaModFix/>
          </a:blip>
          <a:srcRect b="19613" l="15755" r="15140" t="0"/>
          <a:stretch/>
        </p:blipFill>
        <p:spPr>
          <a:xfrm>
            <a:off x="777767" y="4022647"/>
            <a:ext cx="359109" cy="42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 rotWithShape="1">
          <a:blip r:embed="rId4">
            <a:alphaModFix/>
          </a:blip>
          <a:srcRect b="31285" l="19622" r="20241" t="12615"/>
          <a:stretch/>
        </p:blipFill>
        <p:spPr>
          <a:xfrm>
            <a:off x="804156" y="2406592"/>
            <a:ext cx="306330" cy="2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 rotWithShape="1">
          <a:blip r:embed="rId5">
            <a:alphaModFix/>
          </a:blip>
          <a:srcRect b="20439" l="12657" r="12663" t="0"/>
          <a:stretch/>
        </p:blipFill>
        <p:spPr>
          <a:xfrm>
            <a:off x="777767" y="3202523"/>
            <a:ext cx="359109" cy="39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8"/>
          <p:cNvPicPr preferRelativeResize="0"/>
          <p:nvPr/>
        </p:nvPicPr>
        <p:blipFill rotWithShape="1">
          <a:blip r:embed="rId6">
            <a:alphaModFix/>
          </a:blip>
          <a:srcRect b="24915" l="10126" r="10134" t="4898"/>
          <a:stretch/>
        </p:blipFill>
        <p:spPr>
          <a:xfrm>
            <a:off x="777767" y="1555781"/>
            <a:ext cx="242400" cy="24224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8"/>
          <p:cNvSpPr/>
          <p:nvPr/>
        </p:nvSpPr>
        <p:spPr>
          <a:xfrm>
            <a:off x="7204625" y="335600"/>
            <a:ext cx="1317600" cy="367200"/>
          </a:xfrm>
          <a:prstGeom prst="roundRect">
            <a:avLst>
              <a:gd fmla="val 2044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Moderate exposure risk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260275becbe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13" y="432513"/>
            <a:ext cx="7627374" cy="42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"/>
          <p:cNvSpPr/>
          <p:nvPr/>
        </p:nvSpPr>
        <p:spPr>
          <a:xfrm>
            <a:off x="5678420" y="3066216"/>
            <a:ext cx="3099900" cy="8052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Informative scanning is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enforced for all branches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(feature, hotfix, etc.)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 CI pipelines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2515364" y="1299076"/>
            <a:ext cx="3099900" cy="8052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in a vault and shared exclusively through a secret manager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rotation policy is well defined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9"/>
          <p:cNvSpPr txBox="1"/>
          <p:nvPr>
            <p:ph idx="4294967295"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Level 3 – Advanced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5" name="Google Shape;525;p39"/>
          <p:cNvSpPr/>
          <p:nvPr/>
        </p:nvSpPr>
        <p:spPr>
          <a:xfrm flipH="1">
            <a:off x="2515324" y="702800"/>
            <a:ext cx="3099900" cy="534900"/>
          </a:xfrm>
          <a:prstGeom prst="round1Rect">
            <a:avLst>
              <a:gd fmla="val 50000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Secrets management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2515364" y="2183015"/>
            <a:ext cx="3099900" cy="8049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longer embedded in the current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source code revision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rotation policy is well defined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5678420" y="2182811"/>
            <a:ext cx="3099900" cy="8049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All repositories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continuously scanned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for hardcoded credentials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Collaboration on incident remediation is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mandatory for all developers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5678420" y="1299076"/>
            <a:ext cx="3099900" cy="8052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Scanning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before pushing code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(pre-commit / pre-push) is adopted by security champions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Developers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systematically involved in the remediation process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2515364" y="3066624"/>
            <a:ext cx="3099900" cy="8040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Pipeline 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in a vault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loaded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using a secret manager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scoped;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permissions follow the principle of least privilege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9"/>
          <p:cNvSpPr/>
          <p:nvPr/>
        </p:nvSpPr>
        <p:spPr>
          <a:xfrm>
            <a:off x="2515364" y="3949242"/>
            <a:ext cx="3099900" cy="8049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in a vault and dynamically loaded from a secrets manager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scoped and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access is monitored/logged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5678420" y="3949951"/>
            <a:ext cx="3099900" cy="8049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scheduled for regular rotation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9"/>
          <p:cNvSpPr/>
          <p:nvPr/>
        </p:nvSpPr>
        <p:spPr>
          <a:xfrm rot="-5400000">
            <a:off x="-206175" y="2032881"/>
            <a:ext cx="3435300" cy="2007900"/>
          </a:xfrm>
          <a:prstGeom prst="round2SameRect">
            <a:avLst>
              <a:gd fmla="val 8336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39"/>
          <p:cNvCxnSpPr/>
          <p:nvPr/>
        </p:nvCxnSpPr>
        <p:spPr>
          <a:xfrm flipH="1" rot="10800000">
            <a:off x="514902" y="2144155"/>
            <a:ext cx="1950900" cy="27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39"/>
          <p:cNvSpPr/>
          <p:nvPr/>
        </p:nvSpPr>
        <p:spPr>
          <a:xfrm>
            <a:off x="5678427" y="709245"/>
            <a:ext cx="3099900" cy="534900"/>
          </a:xfrm>
          <a:prstGeom prst="round1Rect">
            <a:avLst>
              <a:gd fmla="val 42691" name="adj"/>
            </a:avLst>
          </a:prstGeom>
          <a:solidFill>
            <a:srgbClr val="0D55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Secrets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39"/>
          <p:cNvCxnSpPr/>
          <p:nvPr/>
        </p:nvCxnSpPr>
        <p:spPr>
          <a:xfrm flipH="1" rot="10800000">
            <a:off x="514345" y="3025913"/>
            <a:ext cx="1950900" cy="27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6" name="Google Shape;536;p39"/>
          <p:cNvCxnSpPr/>
          <p:nvPr/>
        </p:nvCxnSpPr>
        <p:spPr>
          <a:xfrm flipH="1" rot="10800000">
            <a:off x="514345" y="3907670"/>
            <a:ext cx="1950900" cy="27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39"/>
          <p:cNvSpPr txBox="1"/>
          <p:nvPr/>
        </p:nvSpPr>
        <p:spPr>
          <a:xfrm>
            <a:off x="1141605" y="1449679"/>
            <a:ext cx="138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 environments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>
            <a:off x="1141605" y="2246244"/>
            <a:ext cx="148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Control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(Source code 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Infra-as-Code)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9"/>
          <p:cNvSpPr txBox="1"/>
          <p:nvPr/>
        </p:nvSpPr>
        <p:spPr>
          <a:xfrm>
            <a:off x="1141605" y="3201645"/>
            <a:ext cx="138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CI/CD pipelines &amp;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artifacts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1141605" y="4068174"/>
            <a:ext cx="11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 environments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39"/>
          <p:cNvPicPr preferRelativeResize="0"/>
          <p:nvPr/>
        </p:nvPicPr>
        <p:blipFill rotWithShape="1">
          <a:blip r:embed="rId3">
            <a:alphaModFix/>
          </a:blip>
          <a:srcRect b="19613" l="15755" r="15140" t="0"/>
          <a:stretch/>
        </p:blipFill>
        <p:spPr>
          <a:xfrm>
            <a:off x="714587" y="4106968"/>
            <a:ext cx="373907" cy="44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9"/>
          <p:cNvPicPr preferRelativeResize="0"/>
          <p:nvPr/>
        </p:nvPicPr>
        <p:blipFill rotWithShape="1">
          <a:blip r:embed="rId4">
            <a:alphaModFix/>
          </a:blip>
          <a:srcRect b="31285" l="19622" r="20241" t="12615"/>
          <a:stretch/>
        </p:blipFill>
        <p:spPr>
          <a:xfrm>
            <a:off x="742064" y="2435404"/>
            <a:ext cx="318953" cy="30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9"/>
          <p:cNvPicPr preferRelativeResize="0"/>
          <p:nvPr/>
        </p:nvPicPr>
        <p:blipFill rotWithShape="1">
          <a:blip r:embed="rId5">
            <a:alphaModFix/>
          </a:blip>
          <a:srcRect b="20439" l="12657" r="12663" t="0"/>
          <a:stretch/>
        </p:blipFill>
        <p:spPr>
          <a:xfrm>
            <a:off x="714587" y="3258673"/>
            <a:ext cx="373907" cy="4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 rotWithShape="1">
          <a:blip r:embed="rId6">
            <a:alphaModFix/>
          </a:blip>
          <a:srcRect b="24915" l="10126" r="10134" t="4898"/>
          <a:stretch/>
        </p:blipFill>
        <p:spPr>
          <a:xfrm>
            <a:off x="714587" y="1555368"/>
            <a:ext cx="252387" cy="25056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9"/>
          <p:cNvSpPr/>
          <p:nvPr/>
        </p:nvSpPr>
        <p:spPr>
          <a:xfrm>
            <a:off x="7204625" y="335600"/>
            <a:ext cx="1317600" cy="367200"/>
          </a:xfrm>
          <a:prstGeom prst="roundRect">
            <a:avLst>
              <a:gd fmla="val 2044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exposure risk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260275becbe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300" y="130800"/>
            <a:ext cx="3819150" cy="48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0"/>
          <p:cNvSpPr/>
          <p:nvPr/>
        </p:nvSpPr>
        <p:spPr>
          <a:xfrm>
            <a:off x="2493600" y="2236055"/>
            <a:ext cx="3200100" cy="7884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presence of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valid hardcoded secrets in past or current revisions of source code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0"/>
          <p:cNvSpPr/>
          <p:nvPr/>
        </p:nvSpPr>
        <p:spPr>
          <a:xfrm>
            <a:off x="5759270" y="1370350"/>
            <a:ext cx="3200100" cy="7887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Scanning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before pushing code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(pre-commit / pre-push) is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adopted by all developers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Developers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systematically involved in the remediation process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0"/>
          <p:cNvSpPr/>
          <p:nvPr/>
        </p:nvSpPr>
        <p:spPr>
          <a:xfrm>
            <a:off x="2493600" y="1370350"/>
            <a:ext cx="3200100" cy="7887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in a vault with access controls and logging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Dynamic secrets with limited scope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are used for development when possible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0"/>
          <p:cNvSpPr txBox="1"/>
          <p:nvPr>
            <p:ph idx="4294967295"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Level 4 – Experts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9" name="Google Shape;559;p40"/>
          <p:cNvSpPr/>
          <p:nvPr/>
        </p:nvSpPr>
        <p:spPr>
          <a:xfrm flipH="1">
            <a:off x="2493924" y="786375"/>
            <a:ext cx="3200100" cy="523800"/>
          </a:xfrm>
          <a:prstGeom prst="round1Rect">
            <a:avLst>
              <a:gd fmla="val 50000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Secrets management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0"/>
          <p:cNvSpPr/>
          <p:nvPr/>
        </p:nvSpPr>
        <p:spPr>
          <a:xfrm>
            <a:off x="5759270" y="2235856"/>
            <a:ext cx="3200100" cy="7884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All repositories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continuously monitored 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blocking scans (pre-receive) are setup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Remediation workflows are automated 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fixing is handled by developers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2493600" y="3101437"/>
            <a:ext cx="3200100" cy="7875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Pipeline 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short-lived, scoped, and stored in an external vault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If possible, build 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replaced by OpenID Connect (OIDC) tokens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for auth.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0"/>
          <p:cNvSpPr/>
          <p:nvPr/>
        </p:nvSpPr>
        <p:spPr>
          <a:xfrm>
            <a:off x="5759270" y="3101037"/>
            <a:ext cx="3200100" cy="7887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Blocking scanning is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enforced for all branches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(feature, hotfix, etc.)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 CI pipelines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2493600" y="3965848"/>
            <a:ext cx="3200100" cy="788400"/>
          </a:xfrm>
          <a:prstGeom prst="rect">
            <a:avLst/>
          </a:prstGeom>
          <a:solidFill>
            <a:srgbClr val="6B97FF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stored in a vault and loaded dynamically from a secrets manager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5570" lvl="0" marL="228600" marR="18288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Restrictive access controls and logging</a:t>
            </a: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are enforced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0"/>
          <p:cNvSpPr/>
          <p:nvPr/>
        </p:nvSpPr>
        <p:spPr>
          <a:xfrm>
            <a:off x="5759270" y="3966543"/>
            <a:ext cx="3200100" cy="788400"/>
          </a:xfrm>
          <a:prstGeom prst="rect">
            <a:avLst/>
          </a:prstGeom>
          <a:solidFill>
            <a:srgbClr val="0D55DF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5570" lvl="0" marL="228600" marR="18288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lt2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</a:t>
            </a:r>
            <a:r>
              <a:rPr b="1" i="0" lang="en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scheduled for regularly automated rotation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0"/>
          <p:cNvSpPr/>
          <p:nvPr/>
        </p:nvSpPr>
        <p:spPr>
          <a:xfrm rot="-5400000">
            <a:off x="-225125" y="2035727"/>
            <a:ext cx="3364500" cy="2073000"/>
          </a:xfrm>
          <a:prstGeom prst="round2SameRect">
            <a:avLst>
              <a:gd fmla="val 8336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40"/>
          <p:cNvCxnSpPr/>
          <p:nvPr/>
        </p:nvCxnSpPr>
        <p:spPr>
          <a:xfrm flipH="1" rot="10800000">
            <a:off x="428241" y="2198242"/>
            <a:ext cx="2014200" cy="24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7" name="Google Shape;567;p40"/>
          <p:cNvSpPr/>
          <p:nvPr/>
        </p:nvSpPr>
        <p:spPr>
          <a:xfrm>
            <a:off x="5759277" y="792687"/>
            <a:ext cx="3200100" cy="523800"/>
          </a:xfrm>
          <a:prstGeom prst="round1Rect">
            <a:avLst>
              <a:gd fmla="val 42691" name="adj"/>
            </a:avLst>
          </a:prstGeom>
          <a:solidFill>
            <a:srgbClr val="0D55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Secrets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8" name="Google Shape;568;p40"/>
          <p:cNvCxnSpPr/>
          <p:nvPr/>
        </p:nvCxnSpPr>
        <p:spPr>
          <a:xfrm flipH="1" rot="10800000">
            <a:off x="427666" y="3061810"/>
            <a:ext cx="2014200" cy="24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40"/>
          <p:cNvCxnSpPr/>
          <p:nvPr/>
        </p:nvCxnSpPr>
        <p:spPr>
          <a:xfrm flipH="1" rot="10800000">
            <a:off x="427666" y="3925378"/>
            <a:ext cx="2014200" cy="2400"/>
          </a:xfrm>
          <a:prstGeom prst="straightConnector1">
            <a:avLst/>
          </a:prstGeom>
          <a:noFill/>
          <a:ln cap="flat" cmpd="sng" w="9525">
            <a:solidFill>
              <a:srgbClr val="455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40"/>
          <p:cNvSpPr txBox="1"/>
          <p:nvPr/>
        </p:nvSpPr>
        <p:spPr>
          <a:xfrm>
            <a:off x="1075275" y="1517847"/>
            <a:ext cx="142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Developer environments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1075275" y="2297980"/>
            <a:ext cx="153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Control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(Source code 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Infra-as-Code)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0"/>
          <p:cNvSpPr txBox="1"/>
          <p:nvPr/>
        </p:nvSpPr>
        <p:spPr>
          <a:xfrm>
            <a:off x="1075275" y="3233673"/>
            <a:ext cx="142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CI/CD pipelines &amp;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artifacts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0"/>
          <p:cNvSpPr txBox="1"/>
          <p:nvPr/>
        </p:nvSpPr>
        <p:spPr>
          <a:xfrm>
            <a:off x="1075275" y="4082327"/>
            <a:ext cx="12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 environments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40"/>
          <p:cNvPicPr preferRelativeResize="0"/>
          <p:nvPr/>
        </p:nvPicPr>
        <p:blipFill rotWithShape="1">
          <a:blip r:embed="rId3">
            <a:alphaModFix/>
          </a:blip>
          <a:srcRect b="19613" l="15755" r="15140" t="0"/>
          <a:stretch/>
        </p:blipFill>
        <p:spPr>
          <a:xfrm>
            <a:off x="634404" y="4120320"/>
            <a:ext cx="386034" cy="43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0"/>
          <p:cNvPicPr preferRelativeResize="0"/>
          <p:nvPr/>
        </p:nvPicPr>
        <p:blipFill rotWithShape="1">
          <a:blip r:embed="rId4">
            <a:alphaModFix/>
          </a:blip>
          <a:srcRect b="31285" l="19622" r="20241" t="12615"/>
          <a:stretch/>
        </p:blipFill>
        <p:spPr>
          <a:xfrm>
            <a:off x="662772" y="2483238"/>
            <a:ext cx="222278" cy="22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0"/>
          <p:cNvPicPr preferRelativeResize="0"/>
          <p:nvPr/>
        </p:nvPicPr>
        <p:blipFill rotWithShape="1">
          <a:blip r:embed="rId5">
            <a:alphaModFix/>
          </a:blip>
          <a:srcRect b="20439" l="12657" r="12663" t="0"/>
          <a:stretch/>
        </p:blipFill>
        <p:spPr>
          <a:xfrm>
            <a:off x="634404" y="3289525"/>
            <a:ext cx="386034" cy="39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0"/>
          <p:cNvPicPr preferRelativeResize="0"/>
          <p:nvPr/>
        </p:nvPicPr>
        <p:blipFill rotWithShape="1">
          <a:blip r:embed="rId6">
            <a:alphaModFix/>
          </a:blip>
          <a:srcRect b="24915" l="10126" r="10134" t="4898"/>
          <a:stretch/>
        </p:blipFill>
        <p:spPr>
          <a:xfrm>
            <a:off x="634404" y="1621356"/>
            <a:ext cx="386034" cy="32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0"/>
          <p:cNvSpPr/>
          <p:nvPr/>
        </p:nvSpPr>
        <p:spPr>
          <a:xfrm>
            <a:off x="7204625" y="335600"/>
            <a:ext cx="1317600" cy="367200"/>
          </a:xfrm>
          <a:prstGeom prst="roundRect">
            <a:avLst>
              <a:gd fmla="val 2044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exposure risk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86f067db34_0_166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lt1"/>
                </a:solidFill>
              </a:rPr>
              <a:t>In Conclusion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584" name="Google Shape;584;g286f067db34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175" y="0"/>
            <a:ext cx="5316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1630625" y="903512"/>
            <a:ext cx="4420276" cy="29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067276" y="1246925"/>
            <a:ext cx="4534249" cy="23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966ed72267_0_1"/>
          <p:cNvSpPr txBox="1"/>
          <p:nvPr>
            <p:ph idx="4294967295" type="title"/>
          </p:nvPr>
        </p:nvSpPr>
        <p:spPr>
          <a:xfrm>
            <a:off x="-128675" y="0"/>
            <a:ext cx="79017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A pragmatic approach to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secrets management in the SDLC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597" name="Google Shape;597;g2966ed72267_0_1"/>
          <p:cNvGrpSpPr/>
          <p:nvPr/>
        </p:nvGrpSpPr>
        <p:grpSpPr>
          <a:xfrm>
            <a:off x="793384" y="1438587"/>
            <a:ext cx="4267710" cy="3295797"/>
            <a:chOff x="505420" y="1184733"/>
            <a:chExt cx="4267710" cy="3295797"/>
          </a:xfrm>
        </p:grpSpPr>
        <p:sp>
          <p:nvSpPr>
            <p:cNvPr id="598" name="Google Shape;598;g2966ed72267_0_1"/>
            <p:cNvSpPr/>
            <p:nvPr/>
          </p:nvSpPr>
          <p:spPr>
            <a:xfrm>
              <a:off x="505420" y="3843030"/>
              <a:ext cx="3920100" cy="637500"/>
            </a:xfrm>
            <a:prstGeom prst="trapezoid">
              <a:avLst>
                <a:gd fmla="val 6021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Level 0</a:t>
              </a:r>
              <a:endParaRPr b="1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Uninitiated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966ed72267_0_1"/>
            <p:cNvSpPr/>
            <p:nvPr/>
          </p:nvSpPr>
          <p:spPr>
            <a:xfrm>
              <a:off x="894740" y="3189556"/>
              <a:ext cx="3134100" cy="637500"/>
            </a:xfrm>
            <a:prstGeom prst="trapezoid">
              <a:avLst>
                <a:gd fmla="val 6005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Level 1</a:t>
              </a:r>
              <a:endParaRPr b="1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Beginners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966ed72267_0_1"/>
            <p:cNvSpPr/>
            <p:nvPr/>
          </p:nvSpPr>
          <p:spPr>
            <a:xfrm>
              <a:off x="1283079" y="2536082"/>
              <a:ext cx="2364600" cy="637500"/>
            </a:xfrm>
            <a:prstGeom prst="trapezoid">
              <a:avLst>
                <a:gd fmla="val 5999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2</a:t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Intermediate</a:t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2966ed72267_0_1"/>
            <p:cNvSpPr/>
            <p:nvPr/>
          </p:nvSpPr>
          <p:spPr>
            <a:xfrm>
              <a:off x="1674111" y="1882584"/>
              <a:ext cx="1582800" cy="637500"/>
            </a:xfrm>
            <a:prstGeom prst="trapezoid">
              <a:avLst>
                <a:gd fmla="val 6005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3</a:t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Advanced</a:t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2966ed72267_0_1"/>
            <p:cNvSpPr/>
            <p:nvPr/>
          </p:nvSpPr>
          <p:spPr>
            <a:xfrm>
              <a:off x="2061101" y="1184733"/>
              <a:ext cx="808800" cy="6819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Level 4 </a:t>
              </a:r>
              <a:r>
                <a:rPr b="0" i="0" lang="en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Expert</a:t>
              </a:r>
              <a:endParaRPr b="1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3" name="Google Shape;603;g2966ed72267_0_1"/>
            <p:cNvCxnSpPr/>
            <p:nvPr/>
          </p:nvCxnSpPr>
          <p:spPr>
            <a:xfrm>
              <a:off x="4073530" y="3830257"/>
              <a:ext cx="69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04" name="Google Shape;604;g2966ed72267_0_1"/>
            <p:cNvCxnSpPr/>
            <p:nvPr/>
          </p:nvCxnSpPr>
          <p:spPr>
            <a:xfrm>
              <a:off x="3657600" y="3174518"/>
              <a:ext cx="1107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05" name="Google Shape;605;g2966ed72267_0_1"/>
            <p:cNvCxnSpPr/>
            <p:nvPr/>
          </p:nvCxnSpPr>
          <p:spPr>
            <a:xfrm>
              <a:off x="3293270" y="2518780"/>
              <a:ext cx="147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06" name="Google Shape;606;g2966ed72267_0_1"/>
            <p:cNvCxnSpPr/>
            <p:nvPr/>
          </p:nvCxnSpPr>
          <p:spPr>
            <a:xfrm>
              <a:off x="2905027" y="1863036"/>
              <a:ext cx="185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607" name="Google Shape;607;g2966ed72267_0_1"/>
          <p:cNvSpPr txBox="1"/>
          <p:nvPr/>
        </p:nvSpPr>
        <p:spPr>
          <a:xfrm>
            <a:off x="4851871" y="4156845"/>
            <a:ext cx="387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processes or tools for managing secrets – secrets sprawl in the SDLC.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detection (and remediation) in place.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2966ed72267_0_1"/>
          <p:cNvSpPr txBox="1"/>
          <p:nvPr/>
        </p:nvSpPr>
        <p:spPr>
          <a:xfrm>
            <a:off x="4802971" y="3539148"/>
            <a:ext cx="387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unencrypted at rest and  shared across teams. Scanning for secrets is triggered manually at times,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2966ed72267_0_1"/>
          <p:cNvSpPr txBox="1"/>
          <p:nvPr/>
        </p:nvSpPr>
        <p:spPr>
          <a:xfrm>
            <a:off x="4802975" y="2026950"/>
            <a:ext cx="426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scoped, stored in a vault and shared using a secrets manager. Automated detection on shared repositories and final artifacts is continuous.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966ed72267_0_1"/>
          <p:cNvSpPr txBox="1"/>
          <p:nvPr/>
        </p:nvSpPr>
        <p:spPr>
          <a:xfrm>
            <a:off x="4802971" y="2765842"/>
            <a:ext cx="387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checked encrypted into repositories with decryption keys stored in a secure vault.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scanning and rotation are performed periodically.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2966ed72267_0_1"/>
          <p:cNvSpPr txBox="1"/>
          <p:nvPr/>
        </p:nvSpPr>
        <p:spPr>
          <a:xfrm>
            <a:off x="4802975" y="1369688"/>
            <a:ext cx="44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Secrets are scoped, stored and called from a vault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Detection is preventive and integrated into dev workflows. 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g7e53d66241b1c96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300" y="130800"/>
            <a:ext cx="3819150" cy="48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bf4ac6fe5_0_103"/>
          <p:cNvSpPr txBox="1"/>
          <p:nvPr>
            <p:ph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Hi, I’m Dwayne</a:t>
            </a:r>
            <a:endParaRPr/>
          </a:p>
        </p:txBody>
      </p:sp>
      <p:pic>
        <p:nvPicPr>
          <p:cNvPr id="622" name="Google Shape;622;g28bf4ac6fe5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883438" y="1321762"/>
            <a:ext cx="1869049" cy="1654776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28bf4ac6fe5_0_103"/>
          <p:cNvSpPr txBox="1"/>
          <p:nvPr/>
        </p:nvSpPr>
        <p:spPr>
          <a:xfrm>
            <a:off x="695006" y="4052741"/>
            <a:ext cx="2799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B97FF"/>
                </a:solidFill>
                <a:latin typeface="Arial"/>
                <a:ea typeface="Arial"/>
                <a:cs typeface="Arial"/>
                <a:sym typeface="Arial"/>
              </a:rPr>
              <a:t>Dwayne McDaniel</a:t>
            </a:r>
            <a:endParaRPr b="0" i="0" sz="14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g28bf4ac6fe5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100" y="1904975"/>
            <a:ext cx="1887600" cy="197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5" name="Google Shape;625;g28bf4ac6fe5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175" y="4754875"/>
            <a:ext cx="215537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28bf4ac6fe5_0_103"/>
          <p:cNvSpPr txBox="1"/>
          <p:nvPr/>
        </p:nvSpPr>
        <p:spPr>
          <a:xfrm>
            <a:off x="3494700" y="-47625"/>
            <a:ext cx="5487300" cy="4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I live in Chicago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 Host - </a:t>
            </a:r>
            <a:r>
              <a:rPr b="0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The Security Repo Podcast 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I’ve been a Developer Advocate since 2016 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On Twitter @mcdwayne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mcdwayne@mastodon.social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Happy to chat about anything, hit me up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9EDF5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E9EDF5"/>
                </a:solidFill>
                <a:latin typeface="Arial"/>
                <a:ea typeface="Arial"/>
                <a:cs typeface="Arial"/>
                <a:sym typeface="Arial"/>
              </a:rPr>
              <a:t>Outside of tech, I love improv, karaoke and going to rock and roll shows!</a:t>
            </a:r>
            <a:endParaRPr b="0" i="0" sz="2000" u="none" cap="none" strike="noStrike">
              <a:solidFill>
                <a:srgbClr val="E9E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Don't Let Your Credentials Leak</a:t>
            </a:r>
            <a:endParaRPr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9845896c5e_0_1"/>
          <p:cNvSpPr txBox="1"/>
          <p:nvPr>
            <p:ph type="ctrTitle"/>
          </p:nvPr>
        </p:nvSpPr>
        <p:spPr>
          <a:xfrm>
            <a:off x="1" y="2548425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 you know where your secrets are?</a:t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Exploring the problem of secret sprawl and secret management maturity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2" name="Google Shape;632;g29845896c5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438" y="3857925"/>
            <a:ext cx="3985125" cy="7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ctrTitle"/>
          </p:nvPr>
        </p:nvSpPr>
        <p:spPr>
          <a:xfrm>
            <a:off x="365700" y="2286000"/>
            <a:ext cx="841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5" y="4754875"/>
            <a:ext cx="145488" cy="18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idx="4294967295" type="title"/>
          </p:nvPr>
        </p:nvSpPr>
        <p:spPr>
          <a:xfrm>
            <a:off x="117600" y="277325"/>
            <a:ext cx="6651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i="1" lang="en" sz="2400">
                <a:solidFill>
                  <a:schemeClr val="accent4"/>
                </a:solidFill>
              </a:rPr>
              <a:t>“I must not fear. Fear is the mind-killer. Fear is the little-death that brings total obliteration. I will face my fear. I will permit it to pass over me and through me. And when it has gone past I will turn the inner eye to see its path. Where the fear has gone there will be nothing. Only I will remain.”</a:t>
            </a:r>
            <a:endParaRPr i="1" sz="2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>
              <a:solidFill>
                <a:schemeClr val="accent4"/>
              </a:solidFill>
            </a:endParaRPr>
          </a:p>
          <a:p>
            <a:pPr indent="0" lvl="0" marL="22860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>
                <a:solidFill>
                  <a:schemeClr val="accent4"/>
                </a:solidFill>
              </a:rPr>
              <a:t>   ― Frank Herbert, Dune</a:t>
            </a:r>
            <a:endParaRPr sz="2400">
              <a:solidFill>
                <a:schemeClr val="accent4"/>
              </a:solidFill>
            </a:endParaRPr>
          </a:p>
          <a:p>
            <a:pPr indent="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>
                <a:solidFill>
                  <a:schemeClr val="accent4"/>
                </a:solidFill>
              </a:rPr>
              <a:t>Bene Gesserit Litany Against Fear</a:t>
            </a:r>
            <a:endParaRPr sz="2400">
              <a:solidFill>
                <a:schemeClr val="accent4"/>
              </a:solidFill>
            </a:endParaRPr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1650" y="1274550"/>
            <a:ext cx="1397250" cy="175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3712068" y="1561756"/>
            <a:ext cx="4662300" cy="31215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5183041" y="908636"/>
            <a:ext cx="10842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2FA/MFA spamming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4220980" y="1998756"/>
            <a:ext cx="1084200" cy="3657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VPN Access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5957681" y="1998756"/>
            <a:ext cx="1084200" cy="3657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Scanning 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Uber’s Infra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3915430" y="2872306"/>
            <a:ext cx="1695300" cy="36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PowerShell scripts in network share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5957681" y="2796256"/>
            <a:ext cx="1900500" cy="517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PowerShell script contained hardcoded credentials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4933923" y="612013"/>
            <a:ext cx="15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Credential access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4858031" y="2328862"/>
            <a:ext cx="15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3963106" y="1692849"/>
            <a:ext cx="15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access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6753695" y="3386847"/>
            <a:ext cx="143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Privilege escalation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371218" y="3776106"/>
            <a:ext cx="1487100" cy="507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 access to 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Thycotic PAM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3872980" y="3595656"/>
            <a:ext cx="1780200" cy="8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to internal apps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AWS, GCP, Google Drive, Slack, SentinelOne, HackerOne admin console, Internal employee dashboards…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7"/>
          <p:cNvCxnSpPr>
            <a:endCxn id="153" idx="1"/>
          </p:cNvCxnSpPr>
          <p:nvPr/>
        </p:nvCxnSpPr>
        <p:spPr>
          <a:xfrm>
            <a:off x="5273381" y="2172906"/>
            <a:ext cx="6843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7"/>
          <p:cNvCxnSpPr>
            <a:stCxn id="153" idx="2"/>
            <a:endCxn id="154" idx="0"/>
          </p:cNvCxnSpPr>
          <p:nvPr/>
        </p:nvCxnSpPr>
        <p:spPr>
          <a:xfrm rot="5400000">
            <a:off x="5377481" y="1750056"/>
            <a:ext cx="507900" cy="1736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7"/>
          <p:cNvCxnSpPr>
            <a:stCxn id="154" idx="3"/>
            <a:endCxn id="155" idx="1"/>
          </p:cNvCxnSpPr>
          <p:nvPr/>
        </p:nvCxnSpPr>
        <p:spPr>
          <a:xfrm>
            <a:off x="5610730" y="3055156"/>
            <a:ext cx="347100" cy="600"/>
          </a:xfrm>
          <a:prstGeom prst="bentConnector3">
            <a:avLst>
              <a:gd fmla="val 4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7"/>
          <p:cNvCxnSpPr>
            <a:stCxn id="155" idx="3"/>
            <a:endCxn id="160" idx="3"/>
          </p:cNvCxnSpPr>
          <p:nvPr/>
        </p:nvCxnSpPr>
        <p:spPr>
          <a:xfrm>
            <a:off x="7858181" y="3055156"/>
            <a:ext cx="600" cy="975000"/>
          </a:xfrm>
          <a:prstGeom prst="bentConnector3">
            <a:avLst>
              <a:gd fmla="val 397103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" name="Google Shape;166;p7"/>
          <p:cNvSpPr txBox="1"/>
          <p:nvPr/>
        </p:nvSpPr>
        <p:spPr>
          <a:xfrm>
            <a:off x="6499797" y="1242906"/>
            <a:ext cx="178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Uber Internal Network</a:t>
            </a:r>
            <a:endParaRPr b="1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5718308" y="4020770"/>
            <a:ext cx="9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Lateral movement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7"/>
          <p:cNvCxnSpPr>
            <a:stCxn id="160" idx="1"/>
            <a:endCxn id="161" idx="3"/>
          </p:cNvCxnSpPr>
          <p:nvPr/>
        </p:nvCxnSpPr>
        <p:spPr>
          <a:xfrm flipH="1">
            <a:off x="5653318" y="4030056"/>
            <a:ext cx="7179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7"/>
          <p:cNvSpPr txBox="1"/>
          <p:nvPr/>
        </p:nvSpPr>
        <p:spPr>
          <a:xfrm>
            <a:off x="731300" y="1431900"/>
            <a:ext cx="2360100" cy="27210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500" u="none" cap="none" strike="noStrike">
                <a:solidFill>
                  <a:srgbClr val="081736"/>
                </a:solidFill>
                <a:latin typeface="Arial"/>
                <a:ea typeface="Arial"/>
                <a:cs typeface="Arial"/>
                <a:sym typeface="Arial"/>
              </a:rPr>
              <a:t>One exposed secret leads to many others!</a:t>
            </a:r>
            <a:endParaRPr b="1" i="0" sz="15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081736"/>
                </a:solidFill>
                <a:latin typeface="Arial"/>
                <a:ea typeface="Arial"/>
                <a:cs typeface="Arial"/>
                <a:sym typeface="Arial"/>
              </a:rPr>
              <a:t>Some mistakes are more expensive than others. One hardcoded secret giving access to Uber’s PAM solution led to a an organization wide IT takeover…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7"/>
          <p:cNvCxnSpPr>
            <a:stCxn id="151" idx="2"/>
            <a:endCxn id="152" idx="1"/>
          </p:cNvCxnSpPr>
          <p:nvPr/>
        </p:nvCxnSpPr>
        <p:spPr>
          <a:xfrm rot="5400000">
            <a:off x="4519441" y="975836"/>
            <a:ext cx="907200" cy="1504200"/>
          </a:xfrm>
          <a:prstGeom prst="bentConnector4">
            <a:avLst>
              <a:gd fmla="val 12442" name="adj1"/>
              <a:gd fmla="val 14979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9250" y="1718347"/>
            <a:ext cx="731836" cy="254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>
            <p:ph idx="4294967295"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Uber Breach – September 2022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1023175" y="1567025"/>
            <a:ext cx="1474800" cy="57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817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8"/>
          <p:cNvCxnSpPr/>
          <p:nvPr/>
        </p:nvCxnSpPr>
        <p:spPr>
          <a:xfrm flipH="1" rot="10800000">
            <a:off x="5263200" y="1338375"/>
            <a:ext cx="21843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" name="Google Shape;179;p8"/>
          <p:cNvSpPr/>
          <p:nvPr/>
        </p:nvSpPr>
        <p:spPr>
          <a:xfrm>
            <a:off x="3657600" y="1507600"/>
            <a:ext cx="3719400" cy="11955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3238775" y="2936454"/>
            <a:ext cx="1515000" cy="15051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 txBox="1"/>
          <p:nvPr>
            <p:ph idx="4294967295" type="title"/>
          </p:nvPr>
        </p:nvSpPr>
        <p:spPr>
          <a:xfrm>
            <a:off x="0" y="0"/>
            <a:ext cx="4890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0" wrap="square" tIns="36575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CircleCI – January 2023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5183041" y="908636"/>
            <a:ext cx="10842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Development System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6105650" y="1994400"/>
            <a:ext cx="1155300" cy="5772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CircleCI Platform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4206875" y="1643800"/>
            <a:ext cx="1084200" cy="644400"/>
          </a:xfrm>
          <a:prstGeom prst="roundRect">
            <a:avLst>
              <a:gd fmla="val 16667" name="adj"/>
            </a:avLst>
          </a:prstGeom>
          <a:solidFill>
            <a:srgbClr val="ED4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Embedded Malware Used To Steal Secrets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4933923" y="612013"/>
            <a:ext cx="15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Engineer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3334650" y="3149875"/>
            <a:ext cx="1329600" cy="908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Hardcoded AWS, GCP, Google Drive,  Internal employee dashboards, unencrypted customer data …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8"/>
          <p:cNvCxnSpPr/>
          <p:nvPr/>
        </p:nvCxnSpPr>
        <p:spPr>
          <a:xfrm>
            <a:off x="5407075" y="2173125"/>
            <a:ext cx="591300" cy="0"/>
          </a:xfrm>
          <a:prstGeom prst="straightConnector1">
            <a:avLst/>
          </a:prstGeom>
          <a:noFill/>
          <a:ln cap="flat" cmpd="sng" w="28575">
            <a:solidFill>
              <a:srgbClr val="ED423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8" name="Google Shape;188;p8"/>
          <p:cNvSpPr txBox="1"/>
          <p:nvPr/>
        </p:nvSpPr>
        <p:spPr>
          <a:xfrm>
            <a:off x="365750" y="1431900"/>
            <a:ext cx="2360100" cy="21741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000000">
                <a:alpha val="20000"/>
              </a:srgbClr>
            </a:outerShdw>
          </a:effectLst>
        </p:spPr>
        <p:txBody>
          <a:bodyPr anchorCtr="0" anchor="t" bIns="137150" lIns="137150" spcFirstLastPara="1" rIns="137150" wrap="square" tIns="13715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6B97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817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Customer secrets stolen, unauthorised access to GitHub repos and third-party systems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3759751" y="2313538"/>
            <a:ext cx="21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CircleCI Internal Network</a:t>
            </a:r>
            <a:endParaRPr b="1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8"/>
          <p:cNvCxnSpPr>
            <a:stCxn id="182" idx="2"/>
            <a:endCxn id="184" idx="1"/>
          </p:cNvCxnSpPr>
          <p:nvPr/>
        </p:nvCxnSpPr>
        <p:spPr>
          <a:xfrm rot="5400000">
            <a:off x="4620091" y="861086"/>
            <a:ext cx="691800" cy="1518300"/>
          </a:xfrm>
          <a:prstGeom prst="bentConnector4">
            <a:avLst>
              <a:gd fmla="val 26703" name="adj1"/>
              <a:gd fmla="val 11568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" name="Google Shape;191;p8"/>
          <p:cNvSpPr txBox="1"/>
          <p:nvPr/>
        </p:nvSpPr>
        <p:spPr>
          <a:xfrm>
            <a:off x="365750" y="631375"/>
            <a:ext cx="4434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of a honeytoken alerted the security team of the breach </a:t>
            </a:r>
            <a:endParaRPr b="1" i="0" sz="1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50" y="1540000"/>
            <a:ext cx="1910657" cy="5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/>
        </p:nvSpPr>
        <p:spPr>
          <a:xfrm>
            <a:off x="6649650" y="903075"/>
            <a:ext cx="1736700" cy="376800"/>
          </a:xfrm>
          <a:prstGeom prst="roundRect">
            <a:avLst>
              <a:gd fmla="val 16667" name="adj"/>
            </a:avLst>
          </a:prstGeom>
          <a:solidFill>
            <a:srgbClr val="ED4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Attacker 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8"/>
          <p:cNvCxnSpPr>
            <a:endCxn id="193" idx="1"/>
          </p:cNvCxnSpPr>
          <p:nvPr/>
        </p:nvCxnSpPr>
        <p:spPr>
          <a:xfrm>
            <a:off x="6271950" y="1078575"/>
            <a:ext cx="377700" cy="1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95" name="Google Shape;195;p8"/>
          <p:cNvSpPr txBox="1"/>
          <p:nvPr/>
        </p:nvSpPr>
        <p:spPr>
          <a:xfrm>
            <a:off x="3131100" y="4088000"/>
            <a:ext cx="17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Customer Application</a:t>
            </a:r>
            <a:endParaRPr b="1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8"/>
          <p:cNvCxnSpPr>
            <a:stCxn id="183" idx="2"/>
            <a:endCxn id="186" idx="0"/>
          </p:cNvCxnSpPr>
          <p:nvPr/>
        </p:nvCxnSpPr>
        <p:spPr>
          <a:xfrm rot="5400000">
            <a:off x="5052200" y="1518900"/>
            <a:ext cx="578400" cy="26838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ED423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8"/>
          <p:cNvSpPr/>
          <p:nvPr/>
        </p:nvSpPr>
        <p:spPr>
          <a:xfrm>
            <a:off x="4930750" y="2965333"/>
            <a:ext cx="1515000" cy="15051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5026625" y="3178350"/>
            <a:ext cx="1329600" cy="908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Hardcoded AWS, GCP, Google Drive,  Internal employee dashboards, unencrypted customer data …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823075" y="4116475"/>
            <a:ext cx="17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Customer Application</a:t>
            </a:r>
            <a:endParaRPr b="1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6616375" y="2930825"/>
            <a:ext cx="1515000" cy="1505100"/>
          </a:xfrm>
          <a:prstGeom prst="roundRect">
            <a:avLst>
              <a:gd fmla="val 9139" name="adj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6712250" y="3144325"/>
            <a:ext cx="1329600" cy="908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Hardcoded AWS, GCP, Google Drive,  Internal employee dashboards, unencrypted customer data …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6508700" y="4082450"/>
            <a:ext cx="17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Customer Application</a:t>
            </a:r>
            <a:endParaRPr b="1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8"/>
          <p:cNvCxnSpPr>
            <a:stCxn id="198" idx="0"/>
          </p:cNvCxnSpPr>
          <p:nvPr/>
        </p:nvCxnSpPr>
        <p:spPr>
          <a:xfrm rot="10800000">
            <a:off x="5677925" y="2857350"/>
            <a:ext cx="13500" cy="321000"/>
          </a:xfrm>
          <a:prstGeom prst="straightConnector1">
            <a:avLst/>
          </a:prstGeom>
          <a:noFill/>
          <a:ln cap="flat" cmpd="sng" w="28575">
            <a:solidFill>
              <a:srgbClr val="ED4230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204" name="Google Shape;204;p8"/>
          <p:cNvCxnSpPr>
            <a:stCxn id="183" idx="2"/>
            <a:endCxn id="201" idx="0"/>
          </p:cNvCxnSpPr>
          <p:nvPr/>
        </p:nvCxnSpPr>
        <p:spPr>
          <a:xfrm flipH="1" rot="-5400000">
            <a:off x="6743900" y="2511000"/>
            <a:ext cx="572700" cy="693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ED423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5" name="Google Shape;205;p8"/>
          <p:cNvSpPr/>
          <p:nvPr/>
        </p:nvSpPr>
        <p:spPr>
          <a:xfrm>
            <a:off x="7795825" y="1848925"/>
            <a:ext cx="852300" cy="845400"/>
          </a:xfrm>
          <a:prstGeom prst="roundRect">
            <a:avLst>
              <a:gd fmla="val 16667" name="adj"/>
            </a:avLst>
          </a:prstGeom>
          <a:solidFill>
            <a:srgbClr val="6B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8"/>
          <p:cNvCxnSpPr/>
          <p:nvPr/>
        </p:nvCxnSpPr>
        <p:spPr>
          <a:xfrm flipH="1">
            <a:off x="7250550" y="2273875"/>
            <a:ext cx="534900" cy="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itGuardian">
  <a:themeElements>
    <a:clrScheme name="Simple Light">
      <a:dk1>
        <a:srgbClr val="081736"/>
      </a:dk1>
      <a:lt1>
        <a:srgbClr val="FFFFFF"/>
      </a:lt1>
      <a:dk2>
        <a:srgbClr val="5A6681"/>
      </a:dk2>
      <a:lt2>
        <a:srgbClr val="E9EDF5"/>
      </a:lt2>
      <a:accent1>
        <a:srgbClr val="45598A"/>
      </a:accent1>
      <a:accent2>
        <a:srgbClr val="6B97FF"/>
      </a:accent2>
      <a:accent3>
        <a:srgbClr val="08D7BE"/>
      </a:accent3>
      <a:accent4>
        <a:srgbClr val="FE9800"/>
      </a:accent4>
      <a:accent5>
        <a:srgbClr val="FF8C80"/>
      </a:accent5>
      <a:accent6>
        <a:srgbClr val="0D55DF"/>
      </a:accent6>
      <a:hlink>
        <a:srgbClr val="00A09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